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4"/>
  </p:notesMasterIdLst>
  <p:handoutMasterIdLst>
    <p:handoutMasterId r:id="rId25"/>
  </p:handoutMasterIdLst>
  <p:sldIdLst>
    <p:sldId id="257" r:id="rId5"/>
    <p:sldId id="389" r:id="rId6"/>
    <p:sldId id="384" r:id="rId7"/>
    <p:sldId id="277" r:id="rId8"/>
    <p:sldId id="317" r:id="rId9"/>
    <p:sldId id="270" r:id="rId10"/>
    <p:sldId id="393" r:id="rId11"/>
    <p:sldId id="392" r:id="rId12"/>
    <p:sldId id="396" r:id="rId13"/>
    <p:sldId id="281" r:id="rId14"/>
    <p:sldId id="394" r:id="rId15"/>
    <p:sldId id="395" r:id="rId16"/>
    <p:sldId id="397" r:id="rId17"/>
    <p:sldId id="398" r:id="rId18"/>
    <p:sldId id="272" r:id="rId19"/>
    <p:sldId id="399" r:id="rId20"/>
    <p:sldId id="400" r:id="rId21"/>
    <p:sldId id="401" r:id="rId22"/>
    <p:sldId id="391" r:id="rId2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37" autoAdjust="0"/>
    <p:restoredTop sz="93725" autoAdjust="0"/>
  </p:normalViewPr>
  <p:slideViewPr>
    <p:cSldViewPr snapToGrid="0">
      <p:cViewPr varScale="1">
        <p:scale>
          <a:sx n="82" d="100"/>
          <a:sy n="82" d="100"/>
        </p:scale>
        <p:origin x="461" y="7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dirty="0"/>
              <a:t>Usuarios</a:t>
            </a:r>
            <a:r>
              <a:rPr lang="es-ES" baseline="0" dirty="0"/>
              <a:t> Spotify (millones)</a:t>
            </a:r>
            <a:endParaRPr lang="es-E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Usuarios</c:v>
                </c:pt>
              </c:strCache>
            </c:strRef>
          </c:tx>
          <c:spPr>
            <a:solidFill>
              <a:schemeClr val="accent1"/>
            </a:solidFill>
            <a:ln>
              <a:noFill/>
            </a:ln>
            <a:effectLst/>
          </c:spPr>
          <c:invertIfNegative val="0"/>
          <c:cat>
            <c:numRef>
              <c:f>Sheet1!$A$2:$A$5</c:f>
              <c:numCache>
                <c:formatCode>General</c:formatCode>
                <c:ptCount val="4"/>
                <c:pt idx="0">
                  <c:v>2015</c:v>
                </c:pt>
                <c:pt idx="1">
                  <c:v>2017</c:v>
                </c:pt>
                <c:pt idx="2">
                  <c:v>2019</c:v>
                </c:pt>
                <c:pt idx="3">
                  <c:v>2021</c:v>
                </c:pt>
              </c:numCache>
            </c:numRef>
          </c:cat>
          <c:val>
            <c:numRef>
              <c:f>Sheet1!$B$2:$B$5</c:f>
              <c:numCache>
                <c:formatCode>General</c:formatCode>
                <c:ptCount val="4"/>
                <c:pt idx="0">
                  <c:v>100</c:v>
                </c:pt>
                <c:pt idx="1">
                  <c:v>150</c:v>
                </c:pt>
                <c:pt idx="2">
                  <c:v>220</c:v>
                </c:pt>
                <c:pt idx="3">
                  <c:v>365</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Usuarios Premium</c:v>
                </c:pt>
              </c:strCache>
            </c:strRef>
          </c:tx>
          <c:spPr>
            <a:solidFill>
              <a:schemeClr val="accent2"/>
            </a:solidFill>
            <a:ln>
              <a:noFill/>
            </a:ln>
            <a:effectLst/>
          </c:spPr>
          <c:invertIfNegative val="0"/>
          <c:cat>
            <c:numRef>
              <c:f>Sheet1!$A$2:$A$5</c:f>
              <c:numCache>
                <c:formatCode>General</c:formatCode>
                <c:ptCount val="4"/>
                <c:pt idx="0">
                  <c:v>2015</c:v>
                </c:pt>
                <c:pt idx="1">
                  <c:v>2017</c:v>
                </c:pt>
                <c:pt idx="2">
                  <c:v>2019</c:v>
                </c:pt>
                <c:pt idx="3">
                  <c:v>2021</c:v>
                </c:pt>
              </c:numCache>
            </c:numRef>
          </c:cat>
          <c:val>
            <c:numRef>
              <c:f>Sheet1!$C$2:$C$5</c:f>
              <c:numCache>
                <c:formatCode>General</c:formatCode>
                <c:ptCount val="4"/>
                <c:pt idx="0">
                  <c:v>15</c:v>
                </c:pt>
                <c:pt idx="1">
                  <c:v>50</c:v>
                </c:pt>
                <c:pt idx="2">
                  <c:v>120</c:v>
                </c:pt>
                <c:pt idx="3">
                  <c:v>165</c:v>
                </c:pt>
              </c:numCache>
            </c:numRef>
          </c:val>
          <c:extLst>
            <c:ext xmlns:c16="http://schemas.microsoft.com/office/drawing/2014/chart" uri="{C3380CC4-5D6E-409C-BE32-E72D297353CC}">
              <c16:uniqueId val="{00000001-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28753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FBAABBB-F1BE-4363-BBD5-0DD1159694AA}" type="datetime1">
              <a:rPr lang="es-ES" smtClean="0"/>
              <a:t>24/12/2022</a:t>
            </a:fld>
            <a:endParaRPr lang="es-ES"/>
          </a:p>
        </p:txBody>
      </p:sp>
      <p:sp>
        <p:nvSpPr>
          <p:cNvPr id="4" name="Marcador de pie de pá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s-ES" smtClean="0"/>
              <a:t>‹Nº›</a:t>
            </a:fld>
            <a:endParaRPr lang="es-E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E845F39-3ED7-4557-8E83-69CFB9EC7E67}" type="datetime1">
              <a:rPr lang="es-ES" smtClean="0"/>
              <a:t>24/12/2022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s-ES" smtClean="0"/>
              <a:t>‹Nº›</a:t>
            </a:fld>
            <a:endParaRPr lang="es-E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a:t>
            </a:fld>
            <a:endParaRPr lang="es-ES"/>
          </a:p>
        </p:txBody>
      </p:sp>
      <p:sp>
        <p:nvSpPr>
          <p:cNvPr id="5" name="Marcador de fecha 4">
            <a:extLst>
              <a:ext uri="{FF2B5EF4-FFF2-40B4-BE49-F238E27FC236}">
                <a16:creationId xmlns:a16="http://schemas.microsoft.com/office/drawing/2014/main" id="{1F5E7C03-88B8-4DAC-AE1C-964A18E7E87E}"/>
              </a:ext>
            </a:extLst>
          </p:cNvPr>
          <p:cNvSpPr>
            <a:spLocks noGrp="1"/>
          </p:cNvSpPr>
          <p:nvPr>
            <p:ph type="dt" idx="1"/>
          </p:nvPr>
        </p:nvSpPr>
        <p:spPr/>
        <p:txBody>
          <a:bodyPr/>
          <a:lstStyle/>
          <a:p>
            <a:pPr rtl="0"/>
            <a:fld id="{EA37B167-7500-4BD6-8ABE-109491A63DCA}" type="datetime1">
              <a:rPr lang="es-ES" smtClean="0"/>
              <a:t>24/12/2022</a:t>
            </a:fld>
            <a:endParaRPr lang="es-E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2DC0559-D619-4E56-BF6F-3712370C2150}" type="slidenum">
              <a:rPr lang="es-ES" smtClean="0"/>
              <a:t>15</a:t>
            </a:fld>
            <a:endParaRPr lang="es-ES"/>
          </a:p>
        </p:txBody>
      </p:sp>
      <p:sp>
        <p:nvSpPr>
          <p:cNvPr id="5" name="Marcador de fecha 4">
            <a:extLst>
              <a:ext uri="{FF2B5EF4-FFF2-40B4-BE49-F238E27FC236}">
                <a16:creationId xmlns:a16="http://schemas.microsoft.com/office/drawing/2014/main" id="{715C649D-2A27-4622-ADC3-122576274F1C}"/>
              </a:ext>
            </a:extLst>
          </p:cNvPr>
          <p:cNvSpPr>
            <a:spLocks noGrp="1"/>
          </p:cNvSpPr>
          <p:nvPr>
            <p:ph type="dt" idx="1"/>
          </p:nvPr>
        </p:nvSpPr>
        <p:spPr/>
        <p:txBody>
          <a:bodyPr/>
          <a:lstStyle/>
          <a:p>
            <a:pPr rtl="0"/>
            <a:fld id="{4D8F4E6A-E35F-442E-A544-AD74ACC7AACF}" type="datetime1">
              <a:rPr lang="es-ES" smtClean="0"/>
              <a:t>26/12/2022</a:t>
            </a:fld>
            <a:endParaRPr lang="es-ES"/>
          </a:p>
        </p:txBody>
      </p:sp>
    </p:spTree>
    <p:extLst>
      <p:ext uri="{BB962C8B-B14F-4D97-AF65-F5344CB8AC3E}">
        <p14:creationId xmlns:p14="http://schemas.microsoft.com/office/powerpoint/2010/main" val="514541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17</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26/12/2022</a:t>
            </a:fld>
            <a:endParaRPr lang="es-ES"/>
          </a:p>
        </p:txBody>
      </p:sp>
    </p:spTree>
    <p:extLst>
      <p:ext uri="{BB962C8B-B14F-4D97-AF65-F5344CB8AC3E}">
        <p14:creationId xmlns:p14="http://schemas.microsoft.com/office/powerpoint/2010/main" val="11500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3</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24/12/2022</a:t>
            </a:fld>
            <a:endParaRPr lang="es-E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5</a:t>
            </a:fld>
            <a:endParaRPr lang="es-ES"/>
          </a:p>
        </p:txBody>
      </p:sp>
      <p:sp>
        <p:nvSpPr>
          <p:cNvPr id="5" name="Marcador de fecha 4">
            <a:extLst>
              <a:ext uri="{FF2B5EF4-FFF2-40B4-BE49-F238E27FC236}">
                <a16:creationId xmlns:a16="http://schemas.microsoft.com/office/drawing/2014/main" id="{316EF900-572F-40CC-9355-44E7BEBB4EFF}"/>
              </a:ext>
            </a:extLst>
          </p:cNvPr>
          <p:cNvSpPr>
            <a:spLocks noGrp="1"/>
          </p:cNvSpPr>
          <p:nvPr>
            <p:ph type="dt" idx="1"/>
          </p:nvPr>
        </p:nvSpPr>
        <p:spPr/>
        <p:txBody>
          <a:bodyPr/>
          <a:lstStyle/>
          <a:p>
            <a:pPr rtl="0"/>
            <a:fld id="{1C402201-A675-4417-85D0-6A7751A235E0}" type="datetime1">
              <a:rPr lang="es-ES" smtClean="0"/>
              <a:t>24/12/2022</a:t>
            </a:fld>
            <a:endParaRPr lang="es-E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6</a:t>
            </a:fld>
            <a:endParaRPr lang="es-ES"/>
          </a:p>
        </p:txBody>
      </p:sp>
      <p:sp>
        <p:nvSpPr>
          <p:cNvPr id="5" name="Marcador de fecha 4">
            <a:extLst>
              <a:ext uri="{FF2B5EF4-FFF2-40B4-BE49-F238E27FC236}">
                <a16:creationId xmlns:a16="http://schemas.microsoft.com/office/drawing/2014/main" id="{19BA80E6-48AA-41FC-963B-B6825EC7B801}"/>
              </a:ext>
            </a:extLst>
          </p:cNvPr>
          <p:cNvSpPr>
            <a:spLocks noGrp="1"/>
          </p:cNvSpPr>
          <p:nvPr>
            <p:ph type="dt" idx="1"/>
          </p:nvPr>
        </p:nvSpPr>
        <p:spPr/>
        <p:txBody>
          <a:bodyPr/>
          <a:lstStyle/>
          <a:p>
            <a:pPr rtl="0"/>
            <a:fld id="{F8DD659C-7200-4C6E-8E71-917538A1014F}" type="datetime1">
              <a:rPr lang="es-ES" smtClean="0"/>
              <a:t>24/12/2022</a:t>
            </a:fld>
            <a:endParaRPr lang="es-ES"/>
          </a:p>
        </p:txBody>
      </p:sp>
    </p:spTree>
    <p:extLst>
      <p:ext uri="{BB962C8B-B14F-4D97-AF65-F5344CB8AC3E}">
        <p14:creationId xmlns:p14="http://schemas.microsoft.com/office/powerpoint/2010/main" val="4043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7</a:t>
            </a:fld>
            <a:endParaRPr lang="es-ES"/>
          </a:p>
        </p:txBody>
      </p:sp>
      <p:sp>
        <p:nvSpPr>
          <p:cNvPr id="5" name="Marcador de fecha 4">
            <a:extLst>
              <a:ext uri="{FF2B5EF4-FFF2-40B4-BE49-F238E27FC236}">
                <a16:creationId xmlns:a16="http://schemas.microsoft.com/office/drawing/2014/main" id="{316EF900-572F-40CC-9355-44E7BEBB4EFF}"/>
              </a:ext>
            </a:extLst>
          </p:cNvPr>
          <p:cNvSpPr>
            <a:spLocks noGrp="1"/>
          </p:cNvSpPr>
          <p:nvPr>
            <p:ph type="dt" idx="1"/>
          </p:nvPr>
        </p:nvSpPr>
        <p:spPr/>
        <p:txBody>
          <a:bodyPr/>
          <a:lstStyle/>
          <a:p>
            <a:pPr rtl="0"/>
            <a:fld id="{1C402201-A675-4417-85D0-6A7751A235E0}" type="datetime1">
              <a:rPr lang="es-ES" smtClean="0"/>
              <a:t>24/12/2022</a:t>
            </a:fld>
            <a:endParaRPr lang="es-ES"/>
          </a:p>
        </p:txBody>
      </p:sp>
    </p:spTree>
    <p:extLst>
      <p:ext uri="{BB962C8B-B14F-4D97-AF65-F5344CB8AC3E}">
        <p14:creationId xmlns:p14="http://schemas.microsoft.com/office/powerpoint/2010/main" val="123383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8</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24/12/2022</a:t>
            </a:fld>
            <a:endParaRPr lang="es-ES"/>
          </a:p>
        </p:txBody>
      </p:sp>
    </p:spTree>
    <p:extLst>
      <p:ext uri="{BB962C8B-B14F-4D97-AF65-F5344CB8AC3E}">
        <p14:creationId xmlns:p14="http://schemas.microsoft.com/office/powerpoint/2010/main" val="1657142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11</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26/12/2022</a:t>
            </a:fld>
            <a:endParaRPr lang="es-ES"/>
          </a:p>
        </p:txBody>
      </p:sp>
    </p:spTree>
    <p:extLst>
      <p:ext uri="{BB962C8B-B14F-4D97-AF65-F5344CB8AC3E}">
        <p14:creationId xmlns:p14="http://schemas.microsoft.com/office/powerpoint/2010/main" val="324684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13</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26/12/2022</a:t>
            </a:fld>
            <a:endParaRPr lang="es-ES"/>
          </a:p>
        </p:txBody>
      </p:sp>
    </p:spTree>
    <p:extLst>
      <p:ext uri="{BB962C8B-B14F-4D97-AF65-F5344CB8AC3E}">
        <p14:creationId xmlns:p14="http://schemas.microsoft.com/office/powerpoint/2010/main" val="3458506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2DC0559-D619-4E56-BF6F-3712370C2150}" type="slidenum">
              <a:rPr lang="es-ES" smtClean="0"/>
              <a:t>14</a:t>
            </a:fld>
            <a:endParaRPr lang="es-ES"/>
          </a:p>
        </p:txBody>
      </p:sp>
      <p:sp>
        <p:nvSpPr>
          <p:cNvPr id="5" name="Marcador de fecha 4">
            <a:extLst>
              <a:ext uri="{FF2B5EF4-FFF2-40B4-BE49-F238E27FC236}">
                <a16:creationId xmlns:a16="http://schemas.microsoft.com/office/drawing/2014/main" id="{715C649D-2A27-4622-ADC3-122576274F1C}"/>
              </a:ext>
            </a:extLst>
          </p:cNvPr>
          <p:cNvSpPr>
            <a:spLocks noGrp="1"/>
          </p:cNvSpPr>
          <p:nvPr>
            <p:ph type="dt" idx="1"/>
          </p:nvPr>
        </p:nvSpPr>
        <p:spPr/>
        <p:txBody>
          <a:bodyPr/>
          <a:lstStyle/>
          <a:p>
            <a:pPr rtl="0"/>
            <a:fld id="{4D8F4E6A-E35F-442E-A544-AD74ACC7AACF}" type="datetime1">
              <a:rPr lang="es-ES" smtClean="0"/>
              <a:t>26/12/2022</a:t>
            </a:fld>
            <a:endParaRPr lang="es-ES"/>
          </a:p>
        </p:txBody>
      </p:sp>
    </p:spTree>
    <p:extLst>
      <p:ext uri="{BB962C8B-B14F-4D97-AF65-F5344CB8AC3E}">
        <p14:creationId xmlns:p14="http://schemas.microsoft.com/office/powerpoint/2010/main" val="279878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s-ES" sz="4800"/>
              <a:t>Flotante en 3D</a:t>
            </a:r>
          </a:p>
        </p:txBody>
      </p:sp>
      <p:sp>
        <p:nvSpPr>
          <p:cNvPr id="14" name="Marcador de posición de imagen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s-ES"/>
              <a:t>Haga clic en el icono para agregar una imagen</a:t>
            </a:r>
          </a:p>
        </p:txBody>
      </p:sp>
      <p:sp>
        <p:nvSpPr>
          <p:cNvPr id="8" name="E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9" name="Gru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orma libre: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E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3" name="Marcador de tex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s-ES"/>
              <a:t>Haga clic para modificar los estilos de texto del patrón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lumna de contenido 3">
    <p:spTree>
      <p:nvGrpSpPr>
        <p:cNvPr id="1" name=""/>
        <p:cNvGrpSpPr/>
        <p:nvPr/>
      </p:nvGrpSpPr>
      <p:grpSpPr>
        <a:xfrm>
          <a:off x="0" y="0"/>
          <a:ext cx="0" cy="0"/>
          <a:chOff x="0" y="0"/>
          <a:chExt cx="0" cy="0"/>
        </a:xfrm>
      </p:grpSpPr>
      <p:grpSp>
        <p:nvGrpSpPr>
          <p:cNvPr id="34" name="Gru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9" name="Forma libre: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Títu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16" name="Marcador de tex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7" name="Marcador de contenido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22" name="Marcador de tex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modificar los estilos de texto del patrón</a:t>
            </a:r>
          </a:p>
        </p:txBody>
      </p:sp>
      <p:sp>
        <p:nvSpPr>
          <p:cNvPr id="23" name="Marcador de contenid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8" name="Marcador de tex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EDITAR</a:t>
            </a:r>
          </a:p>
        </p:txBody>
      </p:sp>
      <p:sp>
        <p:nvSpPr>
          <p:cNvPr id="21" name="Marcador de contenid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s-ES"/>
              <a:t>Haga clic para modificar el estilo de título del patrón</a:t>
            </a:r>
          </a:p>
        </p:txBody>
      </p:sp>
      <p:sp>
        <p:nvSpPr>
          <p:cNvPr id="10" name="Marcador de posición de imagen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s-ES"/>
              <a:t>Haga clic en el icono para agregar una imagen</a:t>
            </a:r>
          </a:p>
        </p:txBody>
      </p:sp>
      <p:sp>
        <p:nvSpPr>
          <p:cNvPr id="7" name="Marcador de contenid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8" name="E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s-ES"/>
              <a:t>Haga clic para modificar el estilo de título del patrón</a:t>
            </a:r>
            <a:endParaRPr lang="es-ES" dirty="0"/>
          </a:p>
        </p:txBody>
      </p:sp>
      <p:sp>
        <p:nvSpPr>
          <p:cNvPr id="31" name="Subtítu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40" name="Marcador de posición de imagen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s-ES"/>
              <a:t>Haga clic en el icono para agregar una imagen</a:t>
            </a:r>
            <a:endParaRPr lang="es-ES" dirty="0"/>
          </a:p>
        </p:txBody>
      </p:sp>
      <p:sp>
        <p:nvSpPr>
          <p:cNvPr id="42" name="Marcador de posición de imagen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s-ES"/>
              <a:t>Haga clic en el icono para agregar una imagen</a:t>
            </a:r>
          </a:p>
        </p:txBody>
      </p:sp>
      <p:grpSp>
        <p:nvGrpSpPr>
          <p:cNvPr id="43" name="Gru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orma libre: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sp>
          <p:nvSpPr>
            <p:cNvPr id="45" name="E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6" name="Forma libre: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grpSp>
      <p:grpSp>
        <p:nvGrpSpPr>
          <p:cNvPr id="15" name="Gru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orma libre: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 name="Marcador de fech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7" name="E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s-ES"/>
              <a:t>Haga clic para modificar el estilo de título del patrón</a:t>
            </a:r>
            <a:endParaRPr lang="es-ES" dirty="0"/>
          </a:p>
        </p:txBody>
      </p:sp>
      <p:sp>
        <p:nvSpPr>
          <p:cNvPr id="3" name="Subtítulo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a:t>Haga clic para modificar el estilo de subtítulo del patrón</a:t>
            </a:r>
            <a:endParaRPr lang="es-ES" dirty="0"/>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9" name="Forma libre: Forma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34" name="Grupo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3" name="Grupo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orma libre: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contenido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fech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orma libre: Forma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texto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s-ES"/>
              <a:t>Haga clic para agregar un título</a:t>
            </a:r>
          </a:p>
        </p:txBody>
      </p:sp>
      <p:sp>
        <p:nvSpPr>
          <p:cNvPr id="7" name="Marcador de contenid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s-ES" sz="1600"/>
              <a:t>Haga clic para agregar texto</a:t>
            </a:r>
          </a:p>
        </p:txBody>
      </p:sp>
      <p:sp>
        <p:nvSpPr>
          <p:cNvPr id="17" name="Marcador de posición de imagen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2" name="Marcador de posición de imagen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5" name="Marcador de posición de imagen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6" name="E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0" name="Gru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orma libre: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s-ES"/>
              <a:t>Haga clic en el icono para agregar una imagen</a:t>
            </a:r>
          </a:p>
        </p:txBody>
      </p:sp>
      <p:sp>
        <p:nvSpPr>
          <p:cNvPr id="18" name="Marcador de posición de imagen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s-ES"/>
              <a:t>Haga clic en el icono para agregar una imagen</a:t>
            </a:r>
          </a:p>
        </p:txBody>
      </p:sp>
      <p:sp>
        <p:nvSpPr>
          <p:cNvPr id="19" name="Marcador de posición de imagen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s-ES"/>
              <a:t>Haga clic en el icono para agregar una imagen</a:t>
            </a:r>
          </a:p>
        </p:txBody>
      </p:sp>
      <p:sp>
        <p:nvSpPr>
          <p:cNvPr id="20" name="Marcador de posición de imagen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1" name="Marcador de contenid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s-ES"/>
              <a:t>Haga clic en el icono para agregar una imagen</a:t>
            </a:r>
          </a:p>
        </p:txBody>
      </p:sp>
      <p:sp>
        <p:nvSpPr>
          <p:cNvPr id="4" name="Marcador de fech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s-ES"/>
              <a:t>Martes, 2 de febrero de 20XX</a:t>
            </a:r>
          </a:p>
        </p:txBody>
      </p:sp>
      <p:sp>
        <p:nvSpPr>
          <p:cNvPr id="5" name="Marcador de pie de pá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s-ES" smtClean="0"/>
              <a:t>‹Nº›</a:t>
            </a:fld>
            <a:endParaRPr lang="es-ES"/>
          </a:p>
        </p:txBody>
      </p:sp>
      <p:sp>
        <p:nvSpPr>
          <p:cNvPr id="13" name="Rectángu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4" name="Rectángul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s-ES"/>
              <a:t>Haga clic para modificar el estilo de título del patrón</a:t>
            </a:r>
            <a:endParaRPr lang="es-ES" dirty="0"/>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s-ES"/>
              <a:t>Haga clic en el icono para agregar una imagen</a:t>
            </a:r>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s-ES"/>
              <a:t>Haga clic para modificar el estilo de título del patrón</a:t>
            </a:r>
            <a:endParaRPr lang="es-E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Escala de tiempo de tabla y gráfico">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orma libre: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14" name="E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E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6" name="Forma libre: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grpSp>
      <p:sp>
        <p:nvSpPr>
          <p:cNvPr id="2" name="Título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s-ES" dirty="0"/>
            </a:lvl1pPr>
          </a:lstStyle>
          <a:p>
            <a:pPr lvl="0" rtl="0">
              <a:lnSpc>
                <a:spcPct val="100000"/>
              </a:lnSpc>
            </a:pPr>
            <a:r>
              <a:rPr lang="es-ES"/>
              <a:t>Haga clic para modificar el estilo de título del patrón</a:t>
            </a:r>
          </a:p>
        </p:txBody>
      </p:sp>
      <p:sp>
        <p:nvSpPr>
          <p:cNvPr id="3" name="Marcador de contenido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s-ES"/>
              <a:t>Martes, 2 de febrero de 20XX</a:t>
            </a:r>
          </a:p>
        </p:txBody>
      </p:sp>
      <p:sp>
        <p:nvSpPr>
          <p:cNvPr id="5" name="Marcador de pie de pá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it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s-ES"/>
              <a:t>Haga clic para modificar el estilo de título del patrón</a:t>
            </a:r>
            <a:endParaRPr lang="es-ES" dirty="0"/>
          </a:p>
        </p:txBody>
      </p:sp>
      <p:grpSp>
        <p:nvGrpSpPr>
          <p:cNvPr id="8" name="Gru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orma libre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0" name="Forma libre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Forma libre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2" name="E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7" name="Marcador de contenid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s-ES"/>
              <a:t>Haga clic para modificar los estilos de texto del patrón</a:t>
            </a:r>
          </a:p>
        </p:txBody>
      </p:sp>
      <p:sp>
        <p:nvSpPr>
          <p:cNvPr id="15" name="Marcador de posición de imagen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Equipo">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34" name="E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0" name="Títu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s-ES"/>
              <a:t>Equipo</a:t>
            </a:r>
          </a:p>
        </p:txBody>
      </p:sp>
      <p:grpSp>
        <p:nvGrpSpPr>
          <p:cNvPr id="51" name="Gru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orma libre: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53" name="Forma libre: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solidFill>
                  <a:schemeClr val="tx1"/>
                </a:solidFill>
              </a:endParaRPr>
            </a:p>
          </p:txBody>
        </p:sp>
        <p:sp>
          <p:nvSpPr>
            <p:cNvPr id="54" name="E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55" name="E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6" name="Marcador de posición de imagen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s-ES"/>
              <a:t>Haga clic en el icono para agregar una imagen</a:t>
            </a:r>
          </a:p>
        </p:txBody>
      </p:sp>
      <p:sp>
        <p:nvSpPr>
          <p:cNvPr id="57" name="Marcador de posición de imagen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s-ES"/>
              <a:t>Haga clic en el icono para agregar una imagen</a:t>
            </a:r>
          </a:p>
        </p:txBody>
      </p:sp>
      <p:sp>
        <p:nvSpPr>
          <p:cNvPr id="58" name="Marcador de posición de imagen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s-ES"/>
              <a:t>Haga clic en el icono para agregar una imagen</a:t>
            </a:r>
            <a:endParaRPr lang="es-ES" dirty="0"/>
          </a:p>
        </p:txBody>
      </p:sp>
      <p:sp>
        <p:nvSpPr>
          <p:cNvPr id="59" name="Marcador de posición de imagen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s-ES"/>
              <a:t>Haga clic en el icono para agregar una imagen</a:t>
            </a:r>
          </a:p>
        </p:txBody>
      </p:sp>
      <p:sp>
        <p:nvSpPr>
          <p:cNvPr id="63" name="Marcador de tex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s-ES"/>
              <a:t>Nombre</a:t>
            </a:r>
          </a:p>
        </p:txBody>
      </p:sp>
      <p:sp>
        <p:nvSpPr>
          <p:cNvPr id="61" name="Marcador de tex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s-ES"/>
              <a:t>Título</a:t>
            </a:r>
          </a:p>
        </p:txBody>
      </p:sp>
      <p:sp>
        <p:nvSpPr>
          <p:cNvPr id="65" name="Marcador de tex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s-ES"/>
              <a:t>Nombre</a:t>
            </a:r>
          </a:p>
        </p:txBody>
      </p:sp>
      <p:sp>
        <p:nvSpPr>
          <p:cNvPr id="64" name="Marcador de tex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s-ES"/>
              <a:t>Título</a:t>
            </a:r>
          </a:p>
        </p:txBody>
      </p:sp>
      <p:sp>
        <p:nvSpPr>
          <p:cNvPr id="67" name="Marcador de tex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s-ES"/>
              <a:t>Nombre</a:t>
            </a:r>
          </a:p>
        </p:txBody>
      </p:sp>
      <p:sp>
        <p:nvSpPr>
          <p:cNvPr id="66" name="Marcador de tex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s-ES"/>
              <a:t>Título</a:t>
            </a:r>
          </a:p>
        </p:txBody>
      </p:sp>
      <p:sp>
        <p:nvSpPr>
          <p:cNvPr id="69" name="Marcador de tex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s-ES"/>
              <a:t>Nombre</a:t>
            </a:r>
          </a:p>
        </p:txBody>
      </p:sp>
      <p:sp>
        <p:nvSpPr>
          <p:cNvPr id="68" name="Marcador de tex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s-ES"/>
              <a:t>Título</a:t>
            </a:r>
          </a:p>
        </p:txBody>
      </p:sp>
      <p:sp>
        <p:nvSpPr>
          <p:cNvPr id="4" name="Marcador de fech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ido y columna 2 (diapositiva de comparación)">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Rectángulo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2" name="Título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3" name="Marcador de texto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texto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s-ES" sz="1400" b="0" cap="all" spc="200" baseline="0" dirty="0">
                <a:solidFill>
                  <a:schemeClr val="tx1"/>
                </a:solidFill>
              </a:defRPr>
            </a:lvl1pPr>
          </a:lstStyle>
          <a:p>
            <a:pPr marL="228600" lvl="0" indent="-228600" rtl="0"/>
            <a:r>
              <a:rPr lang="es-ES"/>
              <a:t>Haga clic para modificar los estilos de texto del patrón</a:t>
            </a:r>
          </a:p>
        </p:txBody>
      </p:sp>
      <p:sp>
        <p:nvSpPr>
          <p:cNvPr id="6" name="Marcador de contenido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fecha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s-ES"/>
              <a:t>Martes, 2 de febrero de 20XX</a:t>
            </a:r>
          </a:p>
        </p:txBody>
      </p:sp>
      <p:sp>
        <p:nvSpPr>
          <p:cNvPr id="8" name="Marcador de pie de página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s-ES"/>
              <a:t>Ejemplo de Texto de pie de página</a:t>
            </a:r>
          </a:p>
        </p:txBody>
      </p:sp>
      <p:sp>
        <p:nvSpPr>
          <p:cNvPr id="9" name="Marcador de número de diapositiva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Ejemplo de Texto de pie de página</a:t>
            </a:r>
            <a:endParaRPr lang="es-ES" dirty="0"/>
          </a:p>
        </p:txBody>
      </p:sp>
      <p:sp>
        <p:nvSpPr>
          <p:cNvPr id="6" name="Marcador de número de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s-E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7.jpe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7.jpe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7.jpe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mailto:dfurom00@estudiantes.unileon.es" TargetMode="Externa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7.jpe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6E938C-9D94-4B05-979A-D39FFC457291}"/>
              </a:ext>
            </a:extLst>
          </p:cNvPr>
          <p:cNvSpPr>
            <a:spLocks noGrp="1"/>
          </p:cNvSpPr>
          <p:nvPr>
            <p:ph type="ctrTitle"/>
          </p:nvPr>
        </p:nvSpPr>
        <p:spPr>
          <a:xfrm>
            <a:off x="7999414" y="2472611"/>
            <a:ext cx="3729166" cy="963837"/>
          </a:xfrm>
        </p:spPr>
        <p:txBody>
          <a:bodyPr rtlCol="0" anchor="b" anchorCtr="0">
            <a:normAutofit/>
          </a:bodyPr>
          <a:lstStyle/>
          <a:p>
            <a:pPr rtl="0"/>
            <a:r>
              <a:rPr lang="es-ES" dirty="0" err="1"/>
              <a:t>MusicFactory</a:t>
            </a:r>
            <a:endParaRPr lang="es-ES" dirty="0"/>
          </a:p>
        </p:txBody>
      </p:sp>
      <p:sp>
        <p:nvSpPr>
          <p:cNvPr id="3" name="Subtítulo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a:bodyPr>
          <a:lstStyle/>
          <a:p>
            <a:pPr algn="ctr">
              <a:lnSpc>
                <a:spcPct val="120000"/>
              </a:lnSpc>
              <a:spcAft>
                <a:spcPts val="1000"/>
              </a:spcAft>
            </a:pP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Sistemas de Información de Gestión y Business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Intelligence</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(SIBI)</a:t>
            </a:r>
          </a:p>
        </p:txBody>
      </p:sp>
      <p:sp>
        <p:nvSpPr>
          <p:cNvPr id="4" name="Subtítulo 2">
            <a:extLst>
              <a:ext uri="{FF2B5EF4-FFF2-40B4-BE49-F238E27FC236}">
                <a16:creationId xmlns:a16="http://schemas.microsoft.com/office/drawing/2014/main" id="{556DF27C-79B6-F1A1-0DEC-44691911D5F1}"/>
              </a:ext>
            </a:extLst>
          </p:cNvPr>
          <p:cNvSpPr txBox="1">
            <a:spLocks/>
          </p:cNvSpPr>
          <p:nvPr/>
        </p:nvSpPr>
        <p:spPr>
          <a:xfrm>
            <a:off x="9782175" y="6312839"/>
            <a:ext cx="2254315" cy="451855"/>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Diego Furones mora</a:t>
            </a:r>
            <a:endParaRPr lang="es-ES" dirty="0"/>
          </a:p>
        </p:txBody>
      </p:sp>
      <p:pic>
        <p:nvPicPr>
          <p:cNvPr id="8" name="Marcador de posición de imagen 7" descr="Imagen en blanco y negro de un piano&#10;&#10;Descripción generada automáticamente con confianza media">
            <a:extLst>
              <a:ext uri="{FF2B5EF4-FFF2-40B4-BE49-F238E27FC236}">
                <a16:creationId xmlns:a16="http://schemas.microsoft.com/office/drawing/2014/main" id="{1EDFD901-DB13-888E-5E67-36D74115B6D7}"/>
              </a:ext>
            </a:extLst>
          </p:cNvPr>
          <p:cNvPicPr>
            <a:picLocks noGrp="1" noChangeAspect="1"/>
          </p:cNvPicPr>
          <p:nvPr>
            <p:ph type="pic" sz="quarter" idx="13"/>
          </p:nvPr>
        </p:nvPicPr>
        <p:blipFill rotWithShape="1">
          <a:blip r:embed="rId3"/>
          <a:srcRect l="28797" t="-109" r="10084" b="109"/>
          <a:stretch/>
        </p:blipFill>
        <p:spPr>
          <a:xfrm>
            <a:off x="0" y="0"/>
            <a:ext cx="7452360" cy="6858000"/>
          </a:xfrm>
          <a:prstGeom prst="rect">
            <a:avLst/>
          </a:prstGeom>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rtlCol="0"/>
          <a:lstStyle/>
          <a:p>
            <a:pPr rtl="0"/>
            <a:r>
              <a:rPr lang="es-ES" dirty="0" err="1"/>
              <a:t>MusicFactory</a:t>
            </a:r>
            <a:endParaRPr lang="es-ES" dirty="0"/>
          </a:p>
        </p:txBody>
      </p:sp>
      <p:sp>
        <p:nvSpPr>
          <p:cNvPr id="8" name="Marcador de texto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rtlCol="0"/>
          <a:lstStyle/>
          <a:p>
            <a:pPr rtl="0"/>
            <a:r>
              <a:rPr lang="es-ES" dirty="0"/>
              <a:t>Recomendaciones aleatorias</a:t>
            </a:r>
          </a:p>
        </p:txBody>
      </p:sp>
      <p:sp>
        <p:nvSpPr>
          <p:cNvPr id="9" name="Marcador de contenido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492766" cy="3515555"/>
          </a:xfrm>
        </p:spPr>
        <p:txBody>
          <a:bodyPr rtlCol="0">
            <a:normAutofit/>
          </a:bodyPr>
          <a:lstStyle/>
          <a:p>
            <a:pPr lvl="0" rtl="0"/>
            <a:r>
              <a:rPr lang="es-ES" sz="1700" dirty="0"/>
              <a:t>Botón.</a:t>
            </a:r>
          </a:p>
          <a:p>
            <a:pPr lvl="0" rtl="0"/>
            <a:r>
              <a:rPr lang="es-ES" sz="1700" dirty="0"/>
              <a:t>Recomienda una canción cualquiera de entre toda la base de datos.</a:t>
            </a:r>
          </a:p>
          <a:p>
            <a:pPr rtl="0"/>
            <a:r>
              <a:rPr lang="es-ES" sz="1700" dirty="0"/>
              <a:t>Con la restricción de que esa canción no esté ni en </a:t>
            </a:r>
            <a:r>
              <a:rPr lang="es-ES" sz="1700" dirty="0" err="1"/>
              <a:t>Favs</a:t>
            </a:r>
            <a:r>
              <a:rPr lang="es-ES" sz="1700" dirty="0"/>
              <a:t> ni en </a:t>
            </a:r>
            <a:r>
              <a:rPr lang="es-ES" sz="1700" dirty="0" err="1"/>
              <a:t>Hateds</a:t>
            </a:r>
            <a:r>
              <a:rPr lang="es-ES" sz="1700" dirty="0"/>
              <a:t> del usuario.</a:t>
            </a:r>
          </a:p>
          <a:p>
            <a:pPr lvl="0" rtl="0"/>
            <a:endParaRPr lang="es-ES" sz="1700" dirty="0"/>
          </a:p>
          <a:p>
            <a:pPr rtl="0"/>
            <a:endParaRPr lang="es-ES" sz="1600" dirty="0"/>
          </a:p>
        </p:txBody>
      </p:sp>
      <p:sp>
        <p:nvSpPr>
          <p:cNvPr id="12" name="Marcador de texto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rtlCol="0"/>
          <a:lstStyle/>
          <a:p>
            <a:pPr rtl="0"/>
            <a:r>
              <a:rPr lang="es-ES" dirty="0"/>
              <a:t>Recomendaciones personalizadas</a:t>
            </a:r>
          </a:p>
        </p:txBody>
      </p:sp>
      <p:sp>
        <p:nvSpPr>
          <p:cNvPr id="13" name="Marcador de contenido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rtlCol="0">
            <a:normAutofit/>
          </a:bodyPr>
          <a:lstStyle/>
          <a:p>
            <a:pPr lvl="0" rtl="0"/>
            <a:r>
              <a:rPr lang="es-ES" dirty="0"/>
              <a:t>Botón.</a:t>
            </a:r>
          </a:p>
          <a:p>
            <a:pPr lvl="0" rtl="0"/>
            <a:r>
              <a:rPr lang="es-ES" dirty="0"/>
              <a:t>Recomienda una canción de entre toda la base de datos que concuerde con los géneros y artistas más frecuentes del usuario.</a:t>
            </a:r>
          </a:p>
        </p:txBody>
      </p:sp>
      <p:sp>
        <p:nvSpPr>
          <p:cNvPr id="10" name="Marcador de texto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rtlCol="0"/>
          <a:lstStyle/>
          <a:p>
            <a:pPr rtl="0"/>
            <a:r>
              <a:rPr lang="es-ES" dirty="0"/>
              <a:t>Recomendaciones colaborativas</a:t>
            </a:r>
          </a:p>
        </p:txBody>
      </p:sp>
      <p:sp>
        <p:nvSpPr>
          <p:cNvPr id="11" name="Marcador de contenido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rtlCol="0">
            <a:normAutofit/>
          </a:bodyPr>
          <a:lstStyle/>
          <a:p>
            <a:pPr lvl="0" rtl="0"/>
            <a:r>
              <a:rPr lang="es-ES" dirty="0"/>
              <a:t>Botón</a:t>
            </a:r>
          </a:p>
          <a:p>
            <a:pPr lvl="0" rtl="0"/>
            <a:r>
              <a:rPr lang="es-ES" dirty="0"/>
              <a:t>Recomienda una lista de 5 canciones de usuarios que concuerdan con los mismos gustos del usuario.</a:t>
            </a:r>
          </a:p>
        </p:txBody>
      </p:sp>
      <p:sp>
        <p:nvSpPr>
          <p:cNvPr id="16" name="Marcador de número de diapositiva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10</a:t>
            </a:fld>
            <a:endParaRPr lang="es-ES"/>
          </a:p>
        </p:txBody>
      </p:sp>
    </p:spTree>
    <p:extLst>
      <p:ext uri="{BB962C8B-B14F-4D97-AF65-F5344CB8AC3E}">
        <p14:creationId xmlns:p14="http://schemas.microsoft.com/office/powerpoint/2010/main" val="1420547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3173412" cy="722025"/>
          </a:xfrm>
        </p:spPr>
        <p:txBody>
          <a:bodyPr rtlCol="0"/>
          <a:lstStyle/>
          <a:p>
            <a:pPr rtl="0"/>
            <a:r>
              <a:rPr lang="es-ES" dirty="0"/>
              <a:t>Algoritmos</a:t>
            </a:r>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11</a:t>
            </a:fld>
            <a:endParaRPr lang="es-ES"/>
          </a:p>
        </p:txBody>
      </p:sp>
      <p:pic>
        <p:nvPicPr>
          <p:cNvPr id="23" name="Marcador de posición de imagen 22" descr="Una persona dibujando sobre una pizarra">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808" y="0"/>
            <a:ext cx="3054096" cy="3776472"/>
          </a:xfrm>
        </p:spPr>
      </p:pic>
      <p:pic>
        <p:nvPicPr>
          <p:cNvPr id="19" name="Marcador de posición de imagen 18" descr="Un par de personas con instrumentos musicales y micrófonos en un escenario&#10;&#10;Descripción generada automáticamente con confianza baja">
            <a:extLst>
              <a:ext uri="{FF2B5EF4-FFF2-40B4-BE49-F238E27FC236}">
                <a16:creationId xmlns:a16="http://schemas.microsoft.com/office/drawing/2014/main" id="{732A5D0A-5E04-9195-7C20-27C9144B5C12}"/>
              </a:ext>
            </a:extLst>
          </p:cNvPr>
          <p:cNvPicPr>
            <a:picLocks noGrp="1" noChangeAspect="1"/>
          </p:cNvPicPr>
          <p:nvPr>
            <p:ph type="pic" sz="quarter" idx="13"/>
          </p:nvPr>
        </p:nvPicPr>
        <p:blipFill>
          <a:blip r:embed="rId4"/>
          <a:srcRect l="23040" r="23040"/>
          <a:stretch>
            <a:fillRect/>
          </a:stretch>
        </p:blipFill>
        <p:spPr/>
      </p:pic>
      <p:pic>
        <p:nvPicPr>
          <p:cNvPr id="22" name="Marcador de posición de imagen 21" descr="Imagen que contiene interior, reloj, tabla, colgando&#10;&#10;Descripción generada automáticamente">
            <a:extLst>
              <a:ext uri="{FF2B5EF4-FFF2-40B4-BE49-F238E27FC236}">
                <a16:creationId xmlns:a16="http://schemas.microsoft.com/office/drawing/2014/main" id="{811DC0D1-C63B-625D-7848-D5CE0F19DADC}"/>
              </a:ext>
            </a:extLst>
          </p:cNvPr>
          <p:cNvPicPr>
            <a:picLocks noGrp="1" noChangeAspect="1"/>
          </p:cNvPicPr>
          <p:nvPr>
            <p:ph type="pic" sz="quarter" idx="14"/>
          </p:nvPr>
        </p:nvPicPr>
        <p:blipFill>
          <a:blip r:embed="rId5"/>
          <a:srcRect l="23261" r="23261"/>
          <a:stretch>
            <a:fillRect/>
          </a:stretch>
        </p:blipFill>
        <p:spPr/>
      </p:pic>
      <p:pic>
        <p:nvPicPr>
          <p:cNvPr id="24" name="Marcador de posición de imagen 22" descr="Una persona dibujando sobre una pizarra">
            <a:extLst>
              <a:ext uri="{FF2B5EF4-FFF2-40B4-BE49-F238E27FC236}">
                <a16:creationId xmlns:a16="http://schemas.microsoft.com/office/drawing/2014/main" id="{8D59F125-4D87-6001-8DA8-E20FB7E3634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300" y="0"/>
            <a:ext cx="3054350" cy="3776663"/>
          </a:xfrm>
        </p:spPr>
      </p:pic>
      <p:pic>
        <p:nvPicPr>
          <p:cNvPr id="26" name="Marcador de posición de imagen 24" descr="Pantalla de Gráfico digital">
            <a:extLst>
              <a:ext uri="{FF2B5EF4-FFF2-40B4-BE49-F238E27FC236}">
                <a16:creationId xmlns:a16="http://schemas.microsoft.com/office/drawing/2014/main" id="{2F6C3AFE-5420-7F5D-8949-D845E84EC6F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t="42" b="42"/>
          <a:stretch/>
        </p:blipFill>
        <p:spPr>
          <a:xfrm>
            <a:off x="9137650" y="0"/>
            <a:ext cx="3054350" cy="3776663"/>
          </a:xfrm>
        </p:spPr>
      </p:pic>
    </p:spTree>
    <p:extLst>
      <p:ext uri="{BB962C8B-B14F-4D97-AF65-F5344CB8AC3E}">
        <p14:creationId xmlns:p14="http://schemas.microsoft.com/office/powerpoint/2010/main" val="823958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765175"/>
          </a:xfrm>
        </p:spPr>
        <p:txBody>
          <a:bodyPr rtlCol="0"/>
          <a:lstStyle/>
          <a:p>
            <a:pPr rtl="0"/>
            <a:r>
              <a:rPr lang="es-ES" dirty="0"/>
              <a:t>Algoritmos</a:t>
            </a:r>
          </a:p>
        </p:txBody>
      </p:sp>
      <p:sp>
        <p:nvSpPr>
          <p:cNvPr id="8" name="Marcador de texto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rtlCol="0"/>
          <a:lstStyle/>
          <a:p>
            <a:pPr rtl="0"/>
            <a:r>
              <a:rPr lang="es-ES" dirty="0" err="1"/>
              <a:t>Random</a:t>
            </a:r>
            <a:r>
              <a:rPr lang="es-ES" dirty="0"/>
              <a:t> </a:t>
            </a:r>
            <a:r>
              <a:rPr lang="es-ES" dirty="0" err="1"/>
              <a:t>songs</a:t>
            </a:r>
            <a:endParaRPr lang="es-ES" dirty="0"/>
          </a:p>
        </p:txBody>
      </p:sp>
      <p:sp>
        <p:nvSpPr>
          <p:cNvPr id="12" name="Marcador de texto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rtlCol="0"/>
          <a:lstStyle/>
          <a:p>
            <a:pPr rtl="0"/>
            <a:r>
              <a:rPr lang="es-ES" dirty="0" err="1"/>
              <a:t>Personalized</a:t>
            </a:r>
            <a:r>
              <a:rPr lang="es-ES" dirty="0"/>
              <a:t> </a:t>
            </a:r>
            <a:r>
              <a:rPr lang="es-ES" dirty="0" err="1"/>
              <a:t>Songs</a:t>
            </a:r>
            <a:endParaRPr lang="es-ES" dirty="0"/>
          </a:p>
        </p:txBody>
      </p:sp>
      <p:sp>
        <p:nvSpPr>
          <p:cNvPr id="13" name="Marcador de contenido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rtlCol="0">
            <a:normAutofit fontScale="92500" lnSpcReduction="20000"/>
          </a:bodyPr>
          <a:lstStyle/>
          <a:p>
            <a:pPr marL="0" indent="0">
              <a:lnSpc>
                <a:spcPct val="120000"/>
              </a:lnSpc>
              <a:spcAft>
                <a:spcPts val="1000"/>
              </a:spcAft>
              <a:buNone/>
            </a:pPr>
            <a:r>
              <a:rPr lang="es-ES" sz="1800" dirty="0">
                <a:latin typeface="Calibri" panose="020F0502020204030204" pitchFamily="34" charset="0"/>
                <a:ea typeface="Times New Roman" panose="02020603050405020304" pitchFamily="18" charset="0"/>
                <a:cs typeface="Times New Roman" panose="02020603050405020304" pitchFamily="18" charset="0"/>
              </a:rPr>
              <a:t>S</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e calculan dos estadísticas para las canciones favoritas del usuario:             1. El género de música más frecuente entre las canciones favoritas del usuario. 			             2. El artista más frecuente entre las canciones favoritas del usuario.         Una vez que se ha determinado un género y artista para la recomendación personalizada, se procede a buscar canciones que coincidan con estos criterios.</a:t>
            </a:r>
          </a:p>
          <a:p>
            <a:pPr marL="0" lvl="0" indent="0" rtl="0">
              <a:buNone/>
            </a:pPr>
            <a:endParaRPr lang="es-ES" dirty="0"/>
          </a:p>
        </p:txBody>
      </p:sp>
      <p:sp>
        <p:nvSpPr>
          <p:cNvPr id="10" name="Marcador de texto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rtlCol="0"/>
          <a:lstStyle/>
          <a:p>
            <a:pPr rtl="0"/>
            <a:r>
              <a:rPr lang="es-ES" dirty="0"/>
              <a:t>Colaborative </a:t>
            </a:r>
            <a:r>
              <a:rPr lang="es-ES" dirty="0" err="1"/>
              <a:t>filter</a:t>
            </a:r>
            <a:endParaRPr lang="es-ES" dirty="0"/>
          </a:p>
        </p:txBody>
      </p:sp>
      <p:sp>
        <p:nvSpPr>
          <p:cNvPr id="11" name="Marcador de contenido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rtlCol="0">
            <a:normAutofit fontScale="85000" lnSpcReduction="10000"/>
          </a:bodyPr>
          <a:lstStyle/>
          <a:p>
            <a:pPr marL="0" lvl="0" indent="0" rtl="0">
              <a:buNone/>
            </a:pP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Primero, busca otros usuarios que tienen gustos similares al usuario principal (es decir, que tienen algunas de las mismas canciones favoritas). Luego, se queda con aquellos usuarios que tienen el mayor número de canciones en común con el usuario principal. Después, busca entre esos usuarios aquellos que tienen un número similar de canciones favoritas (que no sean canciones que el usuario principal ya haya marcado como favoritas o como no favoritas). Finalmente, busca entre esos usuarios las canciones más coincidentes y las muestra al usuario principal, ordenadas de más a menos coincidentes.</a:t>
            </a:r>
            <a:endParaRPr lang="es-ES" dirty="0"/>
          </a:p>
        </p:txBody>
      </p:sp>
      <p:sp>
        <p:nvSpPr>
          <p:cNvPr id="16" name="Marcador de número de diapositiva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12</a:t>
            </a:fld>
            <a:endParaRPr lang="es-ES"/>
          </a:p>
        </p:txBody>
      </p:sp>
      <p:sp>
        <p:nvSpPr>
          <p:cNvPr id="5" name="Marcador de contenido 4">
            <a:extLst>
              <a:ext uri="{FF2B5EF4-FFF2-40B4-BE49-F238E27FC236}">
                <a16:creationId xmlns:a16="http://schemas.microsoft.com/office/drawing/2014/main" id="{8F851662-1FA7-0A85-2C6B-07F25A712B4F}"/>
              </a:ext>
            </a:extLst>
          </p:cNvPr>
          <p:cNvSpPr>
            <a:spLocks noGrp="1"/>
          </p:cNvSpPr>
          <p:nvPr>
            <p:ph sz="half" idx="2"/>
          </p:nvPr>
        </p:nvSpPr>
        <p:spPr>
          <a:xfrm>
            <a:off x="559476" y="2432304"/>
            <a:ext cx="3563936" cy="2979451"/>
          </a:xfrm>
        </p:spPr>
        <p:txBody>
          <a:bodyPr/>
          <a:lstStyle/>
          <a:p>
            <a:pPr marL="0" indent="0">
              <a:buNone/>
            </a:pPr>
            <a:r>
              <a:rPr lang="es-ES" dirty="0">
                <a:latin typeface="Calibri" panose="020F0502020204030204" pitchFamily="34" charset="0"/>
                <a:ea typeface="Times New Roman" panose="02020603050405020304" pitchFamily="18" charset="0"/>
                <a:cs typeface="Times New Roman" panose="02020603050405020304" pitchFamily="18" charset="0"/>
              </a:rPr>
              <a:t>C</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alcula un número aleatorio para decidir el género de la canción y realiza una petición con ese género, cuando el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backend</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le devuelve una lista con todas las canciones de ese género, este calcula un número aleatorio para decidir que canción elegir de entre todas como recomendación aleatoria.</a:t>
            </a:r>
          </a:p>
          <a:p>
            <a:pPr marL="0" indent="0">
              <a:buNone/>
            </a:pPr>
            <a:endParaRPr lang="es-ES" dirty="0"/>
          </a:p>
        </p:txBody>
      </p:sp>
    </p:spTree>
    <p:extLst>
      <p:ext uri="{BB962C8B-B14F-4D97-AF65-F5344CB8AC3E}">
        <p14:creationId xmlns:p14="http://schemas.microsoft.com/office/powerpoint/2010/main" val="3630838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711602" cy="722025"/>
          </a:xfrm>
        </p:spPr>
        <p:txBody>
          <a:bodyPr rtlCol="0"/>
          <a:lstStyle/>
          <a:p>
            <a:pPr rtl="0"/>
            <a:r>
              <a:rPr lang="es-ES" dirty="0"/>
              <a:t>Ejemplos de uso</a:t>
            </a:r>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13</a:t>
            </a:fld>
            <a:endParaRPr lang="es-ES"/>
          </a:p>
        </p:txBody>
      </p:sp>
      <p:pic>
        <p:nvPicPr>
          <p:cNvPr id="23" name="Marcador de posición de imagen 22" descr="Una persona dibujando sobre una pizarra">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808" y="0"/>
            <a:ext cx="3054096" cy="3776472"/>
          </a:xfrm>
        </p:spPr>
      </p:pic>
      <p:pic>
        <p:nvPicPr>
          <p:cNvPr id="19" name="Marcador de posición de imagen 18" descr="Un par de personas con instrumentos musicales y micrófonos en un escenario&#10;&#10;Descripción generada automáticamente con confianza baja">
            <a:extLst>
              <a:ext uri="{FF2B5EF4-FFF2-40B4-BE49-F238E27FC236}">
                <a16:creationId xmlns:a16="http://schemas.microsoft.com/office/drawing/2014/main" id="{732A5D0A-5E04-9195-7C20-27C9144B5C12}"/>
              </a:ext>
            </a:extLst>
          </p:cNvPr>
          <p:cNvPicPr>
            <a:picLocks noGrp="1" noChangeAspect="1"/>
          </p:cNvPicPr>
          <p:nvPr>
            <p:ph type="pic" sz="quarter" idx="13"/>
          </p:nvPr>
        </p:nvPicPr>
        <p:blipFill>
          <a:blip r:embed="rId4"/>
          <a:srcRect l="23040" r="23040"/>
          <a:stretch>
            <a:fillRect/>
          </a:stretch>
        </p:blipFill>
        <p:spPr/>
      </p:pic>
      <p:pic>
        <p:nvPicPr>
          <p:cNvPr id="22" name="Marcador de posición de imagen 21" descr="Imagen que contiene interior, reloj, tabla, colgando&#10;&#10;Descripción generada automáticamente">
            <a:extLst>
              <a:ext uri="{FF2B5EF4-FFF2-40B4-BE49-F238E27FC236}">
                <a16:creationId xmlns:a16="http://schemas.microsoft.com/office/drawing/2014/main" id="{811DC0D1-C63B-625D-7848-D5CE0F19DADC}"/>
              </a:ext>
            </a:extLst>
          </p:cNvPr>
          <p:cNvPicPr>
            <a:picLocks noGrp="1" noChangeAspect="1"/>
          </p:cNvPicPr>
          <p:nvPr>
            <p:ph type="pic" sz="quarter" idx="14"/>
          </p:nvPr>
        </p:nvPicPr>
        <p:blipFill>
          <a:blip r:embed="rId5"/>
          <a:srcRect l="23261" r="23261"/>
          <a:stretch>
            <a:fillRect/>
          </a:stretch>
        </p:blipFill>
        <p:spPr/>
      </p:pic>
      <p:pic>
        <p:nvPicPr>
          <p:cNvPr id="24" name="Marcador de posición de imagen 22" descr="Una persona dibujando sobre una pizarra">
            <a:extLst>
              <a:ext uri="{FF2B5EF4-FFF2-40B4-BE49-F238E27FC236}">
                <a16:creationId xmlns:a16="http://schemas.microsoft.com/office/drawing/2014/main" id="{8D59F125-4D87-6001-8DA8-E20FB7E3634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300" y="0"/>
            <a:ext cx="3054350" cy="3776663"/>
          </a:xfrm>
        </p:spPr>
      </p:pic>
      <p:pic>
        <p:nvPicPr>
          <p:cNvPr id="26" name="Marcador de posición de imagen 24" descr="Pantalla de Gráfico digital">
            <a:extLst>
              <a:ext uri="{FF2B5EF4-FFF2-40B4-BE49-F238E27FC236}">
                <a16:creationId xmlns:a16="http://schemas.microsoft.com/office/drawing/2014/main" id="{2F6C3AFE-5420-7F5D-8949-D845E84EC6F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t="42" b="42"/>
          <a:stretch/>
        </p:blipFill>
        <p:spPr>
          <a:xfrm>
            <a:off x="9137650" y="0"/>
            <a:ext cx="3054350" cy="3776663"/>
          </a:xfrm>
        </p:spPr>
      </p:pic>
    </p:spTree>
    <p:extLst>
      <p:ext uri="{BB962C8B-B14F-4D97-AF65-F5344CB8AC3E}">
        <p14:creationId xmlns:p14="http://schemas.microsoft.com/office/powerpoint/2010/main" val="2549649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803664"/>
          </a:xfrm>
        </p:spPr>
        <p:txBody>
          <a:bodyPr rtlCol="0"/>
          <a:lstStyle/>
          <a:p>
            <a:pPr rtl="0"/>
            <a:r>
              <a:rPr lang="es-ES" dirty="0"/>
              <a:t>Ejemplo: </a:t>
            </a:r>
            <a:r>
              <a:rPr lang="es-ES" sz="2800" dirty="0"/>
              <a:t>Filtrado de canciones por género Reguetón</a:t>
            </a:r>
            <a:endParaRPr lang="es-ES" dirty="0"/>
          </a:p>
        </p:txBody>
      </p:sp>
      <p:sp>
        <p:nvSpPr>
          <p:cNvPr id="6" name="Marcador de número de diapositiva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14</a:t>
            </a:fld>
            <a:endParaRPr lang="es-ES"/>
          </a:p>
        </p:txBody>
      </p:sp>
      <p:pic>
        <p:nvPicPr>
          <p:cNvPr id="4" name="Imagen 3">
            <a:extLst>
              <a:ext uri="{FF2B5EF4-FFF2-40B4-BE49-F238E27FC236}">
                <a16:creationId xmlns:a16="http://schemas.microsoft.com/office/drawing/2014/main" id="{D44DC5BE-CC77-BCAE-CCCB-62ECE6722BDF}"/>
              </a:ext>
            </a:extLst>
          </p:cNvPr>
          <p:cNvPicPr>
            <a:picLocks noChangeAspect="1"/>
          </p:cNvPicPr>
          <p:nvPr/>
        </p:nvPicPr>
        <p:blipFill>
          <a:blip r:embed="rId3"/>
          <a:stretch>
            <a:fillRect/>
          </a:stretch>
        </p:blipFill>
        <p:spPr>
          <a:xfrm>
            <a:off x="549538" y="1352939"/>
            <a:ext cx="5945425" cy="2552763"/>
          </a:xfrm>
          <a:prstGeom prst="rect">
            <a:avLst/>
          </a:prstGeom>
        </p:spPr>
      </p:pic>
      <p:pic>
        <p:nvPicPr>
          <p:cNvPr id="7" name="Imagen 6">
            <a:extLst>
              <a:ext uri="{FF2B5EF4-FFF2-40B4-BE49-F238E27FC236}">
                <a16:creationId xmlns:a16="http://schemas.microsoft.com/office/drawing/2014/main" id="{18825B59-F542-8177-EB31-72541B2A4F89}"/>
              </a:ext>
            </a:extLst>
          </p:cNvPr>
          <p:cNvPicPr>
            <a:picLocks noChangeAspect="1"/>
          </p:cNvPicPr>
          <p:nvPr/>
        </p:nvPicPr>
        <p:blipFill>
          <a:blip r:embed="rId4"/>
          <a:stretch>
            <a:fillRect/>
          </a:stretch>
        </p:blipFill>
        <p:spPr>
          <a:xfrm>
            <a:off x="549537" y="4009717"/>
            <a:ext cx="5945425" cy="2651383"/>
          </a:xfrm>
          <a:prstGeom prst="rect">
            <a:avLst/>
          </a:prstGeom>
        </p:spPr>
      </p:pic>
      <p:sp>
        <p:nvSpPr>
          <p:cNvPr id="8" name="CuadroTexto 7">
            <a:extLst>
              <a:ext uri="{FF2B5EF4-FFF2-40B4-BE49-F238E27FC236}">
                <a16:creationId xmlns:a16="http://schemas.microsoft.com/office/drawing/2014/main" id="{4D902236-80D6-F10A-B3FB-1A2ADD9F5591}"/>
              </a:ext>
            </a:extLst>
          </p:cNvPr>
          <p:cNvSpPr txBox="1"/>
          <p:nvPr/>
        </p:nvSpPr>
        <p:spPr>
          <a:xfrm>
            <a:off x="6890014" y="1352939"/>
            <a:ext cx="4357396" cy="923330"/>
          </a:xfrm>
          <a:prstGeom prst="rect">
            <a:avLst/>
          </a:prstGeom>
          <a:noFill/>
        </p:spPr>
        <p:txBody>
          <a:bodyPr wrap="square" rtlCol="0">
            <a:spAutoFit/>
          </a:bodyPr>
          <a:lstStyle/>
          <a:p>
            <a:r>
              <a:rPr lang="es-ES" dirty="0"/>
              <a:t>Realizamos un filtrado de canciones por género reguetón y los resultados pertenecen al mismo.</a:t>
            </a:r>
          </a:p>
        </p:txBody>
      </p:sp>
      <p:sp>
        <p:nvSpPr>
          <p:cNvPr id="9" name="CuadroTexto 8">
            <a:extLst>
              <a:ext uri="{FF2B5EF4-FFF2-40B4-BE49-F238E27FC236}">
                <a16:creationId xmlns:a16="http://schemas.microsoft.com/office/drawing/2014/main" id="{5EFFD4F8-D96D-0340-C95C-51239808E3CE}"/>
              </a:ext>
            </a:extLst>
          </p:cNvPr>
          <p:cNvSpPr txBox="1"/>
          <p:nvPr/>
        </p:nvSpPr>
        <p:spPr>
          <a:xfrm>
            <a:off x="6890014" y="4009717"/>
            <a:ext cx="4357396" cy="923330"/>
          </a:xfrm>
          <a:prstGeom prst="rect">
            <a:avLst/>
          </a:prstGeom>
          <a:noFill/>
        </p:spPr>
        <p:txBody>
          <a:bodyPr wrap="square" rtlCol="0">
            <a:spAutoFit/>
          </a:bodyPr>
          <a:lstStyle/>
          <a:p>
            <a:r>
              <a:rPr lang="es-ES" dirty="0"/>
              <a:t>Aquí hemos filtrado el orden por mas bailables primero y como se puede ver, el orden de las canciones es diferente.</a:t>
            </a:r>
          </a:p>
        </p:txBody>
      </p:sp>
    </p:spTree>
    <p:extLst>
      <p:ext uri="{BB962C8B-B14F-4D97-AF65-F5344CB8AC3E}">
        <p14:creationId xmlns:p14="http://schemas.microsoft.com/office/powerpoint/2010/main" val="2976492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803664"/>
          </a:xfrm>
        </p:spPr>
        <p:txBody>
          <a:bodyPr rtlCol="0"/>
          <a:lstStyle/>
          <a:p>
            <a:pPr rtl="0"/>
            <a:r>
              <a:rPr lang="es-ES" dirty="0"/>
              <a:t>Ejemplo: </a:t>
            </a:r>
            <a:r>
              <a:rPr lang="es-ES" sz="2800" dirty="0"/>
              <a:t>Usuario con gustos de Rap.</a:t>
            </a:r>
            <a:endParaRPr lang="es-ES" dirty="0"/>
          </a:p>
        </p:txBody>
      </p:sp>
      <p:sp>
        <p:nvSpPr>
          <p:cNvPr id="6" name="Marcador de número de diapositiva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15</a:t>
            </a:fld>
            <a:endParaRPr lang="es-ES"/>
          </a:p>
        </p:txBody>
      </p:sp>
      <p:pic>
        <p:nvPicPr>
          <p:cNvPr id="11" name="Imagen 10">
            <a:extLst>
              <a:ext uri="{FF2B5EF4-FFF2-40B4-BE49-F238E27FC236}">
                <a16:creationId xmlns:a16="http://schemas.microsoft.com/office/drawing/2014/main" id="{E2083B58-14F3-DD69-A4B9-D568E0D556F9}"/>
              </a:ext>
            </a:extLst>
          </p:cNvPr>
          <p:cNvPicPr>
            <a:picLocks noChangeAspect="1"/>
          </p:cNvPicPr>
          <p:nvPr/>
        </p:nvPicPr>
        <p:blipFill>
          <a:blip r:embed="rId3"/>
          <a:stretch>
            <a:fillRect/>
          </a:stretch>
        </p:blipFill>
        <p:spPr>
          <a:xfrm>
            <a:off x="550862" y="1352939"/>
            <a:ext cx="5946512" cy="3003942"/>
          </a:xfrm>
          <a:prstGeom prst="rect">
            <a:avLst/>
          </a:prstGeom>
        </p:spPr>
      </p:pic>
      <p:pic>
        <p:nvPicPr>
          <p:cNvPr id="13" name="Imagen 12">
            <a:extLst>
              <a:ext uri="{FF2B5EF4-FFF2-40B4-BE49-F238E27FC236}">
                <a16:creationId xmlns:a16="http://schemas.microsoft.com/office/drawing/2014/main" id="{1C71868F-B408-4035-6535-615BF93B91FD}"/>
              </a:ext>
            </a:extLst>
          </p:cNvPr>
          <p:cNvPicPr>
            <a:picLocks noChangeAspect="1"/>
          </p:cNvPicPr>
          <p:nvPr/>
        </p:nvPicPr>
        <p:blipFill>
          <a:blip r:embed="rId4"/>
          <a:stretch>
            <a:fillRect/>
          </a:stretch>
        </p:blipFill>
        <p:spPr>
          <a:xfrm>
            <a:off x="550862" y="4653746"/>
            <a:ext cx="6964364" cy="1743953"/>
          </a:xfrm>
          <a:prstGeom prst="rect">
            <a:avLst/>
          </a:prstGeom>
        </p:spPr>
      </p:pic>
      <p:sp>
        <p:nvSpPr>
          <p:cNvPr id="14" name="CuadroTexto 13">
            <a:extLst>
              <a:ext uri="{FF2B5EF4-FFF2-40B4-BE49-F238E27FC236}">
                <a16:creationId xmlns:a16="http://schemas.microsoft.com/office/drawing/2014/main" id="{A0BFF9C1-EFEB-0279-56E3-399971CF3DBD}"/>
              </a:ext>
            </a:extLst>
          </p:cNvPr>
          <p:cNvSpPr txBox="1"/>
          <p:nvPr/>
        </p:nvSpPr>
        <p:spPr>
          <a:xfrm>
            <a:off x="7134225" y="1352939"/>
            <a:ext cx="3543300" cy="923330"/>
          </a:xfrm>
          <a:prstGeom prst="rect">
            <a:avLst/>
          </a:prstGeom>
          <a:noFill/>
        </p:spPr>
        <p:txBody>
          <a:bodyPr wrap="square" rtlCol="0">
            <a:spAutoFit/>
          </a:bodyPr>
          <a:lstStyle/>
          <a:p>
            <a:r>
              <a:rPr lang="es-ES" dirty="0"/>
              <a:t>Utilizamos un usuario con varias canciones de rap en su lista de favoritos.</a:t>
            </a:r>
          </a:p>
        </p:txBody>
      </p:sp>
      <p:sp>
        <p:nvSpPr>
          <p:cNvPr id="15" name="CuadroTexto 14">
            <a:extLst>
              <a:ext uri="{FF2B5EF4-FFF2-40B4-BE49-F238E27FC236}">
                <a16:creationId xmlns:a16="http://schemas.microsoft.com/office/drawing/2014/main" id="{E39E216E-7335-3600-BD2F-E9BE9AD26FC5}"/>
              </a:ext>
            </a:extLst>
          </p:cNvPr>
          <p:cNvSpPr txBox="1"/>
          <p:nvPr/>
        </p:nvSpPr>
        <p:spPr>
          <a:xfrm>
            <a:off x="7753350" y="4613953"/>
            <a:ext cx="3543300" cy="1477328"/>
          </a:xfrm>
          <a:prstGeom prst="rect">
            <a:avLst/>
          </a:prstGeom>
          <a:noFill/>
        </p:spPr>
        <p:txBody>
          <a:bodyPr wrap="square" rtlCol="0">
            <a:spAutoFit/>
          </a:bodyPr>
          <a:lstStyle/>
          <a:p>
            <a:r>
              <a:rPr lang="es-ES" dirty="0"/>
              <a:t>Y este es el resultado de una recomendación personalizada, la cual tenia muchísimas probabilidades de que fuera de género rap.</a:t>
            </a:r>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8FAEED9-1ECD-45F9-87A0-9394BAEABB79}"/>
              </a:ext>
            </a:extLst>
          </p:cNvPr>
          <p:cNvSpPr>
            <a:spLocks noGrp="1"/>
          </p:cNvSpPr>
          <p:nvPr>
            <p:ph type="title"/>
          </p:nvPr>
        </p:nvSpPr>
        <p:spPr>
          <a:xfrm>
            <a:off x="298709" y="5040763"/>
            <a:ext cx="4021364" cy="666000"/>
          </a:xfrm>
        </p:spPr>
        <p:txBody>
          <a:bodyPr wrap="square" rtlCol="0" anchor="t">
            <a:normAutofit/>
          </a:bodyPr>
          <a:lstStyle/>
          <a:p>
            <a:pPr rtl="0"/>
            <a:r>
              <a:rPr lang="es-ES" dirty="0"/>
              <a:t>Análisis DAFO</a:t>
            </a:r>
          </a:p>
        </p:txBody>
      </p:sp>
      <p:pic>
        <p:nvPicPr>
          <p:cNvPr id="12" name="Marcador de posición de imagen 11" descr="Escala de tiempo&#10;&#10;Descripción generada automáticamente con confianza baja">
            <a:extLst>
              <a:ext uri="{FF2B5EF4-FFF2-40B4-BE49-F238E27FC236}">
                <a16:creationId xmlns:a16="http://schemas.microsoft.com/office/drawing/2014/main" id="{7D91DD72-33CC-D4F9-5DA3-0E5B933EEB5E}"/>
              </a:ext>
            </a:extLst>
          </p:cNvPr>
          <p:cNvPicPr>
            <a:picLocks noGrp="1" noChangeAspect="1"/>
          </p:cNvPicPr>
          <p:nvPr>
            <p:ph idx="1"/>
          </p:nvPr>
        </p:nvPicPr>
        <p:blipFill>
          <a:blip r:embed="rId2"/>
          <a:stretch>
            <a:fillRect/>
          </a:stretch>
        </p:blipFill>
        <p:spPr>
          <a:xfrm>
            <a:off x="4478693" y="402309"/>
            <a:ext cx="7072604" cy="5304454"/>
          </a:xfrm>
          <a:noFill/>
        </p:spPr>
      </p:pic>
      <p:sp>
        <p:nvSpPr>
          <p:cNvPr id="6" name="Marcador de número de diapositiva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wrap="square" rtlCol="0" anchor="ctr">
            <a:normAutofit/>
          </a:bodyPr>
          <a:lstStyle/>
          <a:p>
            <a:pPr rtl="0">
              <a:spcAft>
                <a:spcPts val="600"/>
              </a:spcAft>
            </a:pPr>
            <a:fld id="{DBA1B0FB-D917-4C8C-928F-313BD683BF39}" type="slidenum">
              <a:rPr lang="es-ES" smtClean="0"/>
              <a:pPr rtl="0">
                <a:spcAft>
                  <a:spcPts val="600"/>
                </a:spcAft>
              </a:pPr>
              <a:t>16</a:t>
            </a:fld>
            <a:endParaRPr lang="es-ES"/>
          </a:p>
        </p:txBody>
      </p:sp>
    </p:spTree>
    <p:extLst>
      <p:ext uri="{BB962C8B-B14F-4D97-AF65-F5344CB8AC3E}">
        <p14:creationId xmlns:p14="http://schemas.microsoft.com/office/powerpoint/2010/main" val="1980699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2" y="4507200"/>
            <a:ext cx="8586787" cy="1562959"/>
          </a:xfrm>
        </p:spPr>
        <p:txBody>
          <a:bodyPr rtlCol="0"/>
          <a:lstStyle/>
          <a:p>
            <a:pPr rtl="0"/>
            <a:r>
              <a:rPr lang="es-ES" dirty="0"/>
              <a:t>Líneas de futuro y lecciones aprendidas</a:t>
            </a:r>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17</a:t>
            </a:fld>
            <a:endParaRPr lang="es-ES"/>
          </a:p>
        </p:txBody>
      </p:sp>
      <p:pic>
        <p:nvPicPr>
          <p:cNvPr id="23" name="Marcador de posición de imagen 22" descr="Una persona dibujando sobre una pizarra">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808" y="0"/>
            <a:ext cx="3054096" cy="3776472"/>
          </a:xfrm>
        </p:spPr>
      </p:pic>
      <p:pic>
        <p:nvPicPr>
          <p:cNvPr id="19" name="Marcador de posición de imagen 18" descr="Un par de personas con instrumentos musicales y micrófonos en un escenario&#10;&#10;Descripción generada automáticamente con confianza baja">
            <a:extLst>
              <a:ext uri="{FF2B5EF4-FFF2-40B4-BE49-F238E27FC236}">
                <a16:creationId xmlns:a16="http://schemas.microsoft.com/office/drawing/2014/main" id="{732A5D0A-5E04-9195-7C20-27C9144B5C12}"/>
              </a:ext>
            </a:extLst>
          </p:cNvPr>
          <p:cNvPicPr>
            <a:picLocks noGrp="1" noChangeAspect="1"/>
          </p:cNvPicPr>
          <p:nvPr>
            <p:ph type="pic" sz="quarter" idx="13"/>
          </p:nvPr>
        </p:nvPicPr>
        <p:blipFill>
          <a:blip r:embed="rId4"/>
          <a:srcRect l="23040" r="23040"/>
          <a:stretch>
            <a:fillRect/>
          </a:stretch>
        </p:blipFill>
        <p:spPr/>
      </p:pic>
      <p:pic>
        <p:nvPicPr>
          <p:cNvPr id="22" name="Marcador de posición de imagen 21" descr="Imagen que contiene interior, reloj, tabla, colgando&#10;&#10;Descripción generada automáticamente">
            <a:extLst>
              <a:ext uri="{FF2B5EF4-FFF2-40B4-BE49-F238E27FC236}">
                <a16:creationId xmlns:a16="http://schemas.microsoft.com/office/drawing/2014/main" id="{811DC0D1-C63B-625D-7848-D5CE0F19DADC}"/>
              </a:ext>
            </a:extLst>
          </p:cNvPr>
          <p:cNvPicPr>
            <a:picLocks noGrp="1" noChangeAspect="1"/>
          </p:cNvPicPr>
          <p:nvPr>
            <p:ph type="pic" sz="quarter" idx="14"/>
          </p:nvPr>
        </p:nvPicPr>
        <p:blipFill>
          <a:blip r:embed="rId5"/>
          <a:srcRect l="23261" r="23261"/>
          <a:stretch>
            <a:fillRect/>
          </a:stretch>
        </p:blipFill>
        <p:spPr/>
      </p:pic>
      <p:pic>
        <p:nvPicPr>
          <p:cNvPr id="24" name="Marcador de posición de imagen 22" descr="Una persona dibujando sobre una pizarra">
            <a:extLst>
              <a:ext uri="{FF2B5EF4-FFF2-40B4-BE49-F238E27FC236}">
                <a16:creationId xmlns:a16="http://schemas.microsoft.com/office/drawing/2014/main" id="{8D59F125-4D87-6001-8DA8-E20FB7E3634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300" y="0"/>
            <a:ext cx="3054350" cy="3776663"/>
          </a:xfrm>
        </p:spPr>
      </p:pic>
      <p:pic>
        <p:nvPicPr>
          <p:cNvPr id="26" name="Marcador de posición de imagen 24" descr="Pantalla de Gráfico digital">
            <a:extLst>
              <a:ext uri="{FF2B5EF4-FFF2-40B4-BE49-F238E27FC236}">
                <a16:creationId xmlns:a16="http://schemas.microsoft.com/office/drawing/2014/main" id="{2F6C3AFE-5420-7F5D-8949-D845E84EC6F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t="42" b="42"/>
          <a:stretch/>
        </p:blipFill>
        <p:spPr>
          <a:xfrm>
            <a:off x="9137650" y="0"/>
            <a:ext cx="3054350" cy="3776663"/>
          </a:xfrm>
        </p:spPr>
      </p:pic>
    </p:spTree>
    <p:extLst>
      <p:ext uri="{BB962C8B-B14F-4D97-AF65-F5344CB8AC3E}">
        <p14:creationId xmlns:p14="http://schemas.microsoft.com/office/powerpoint/2010/main" val="508521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765175"/>
          </a:xfrm>
        </p:spPr>
        <p:txBody>
          <a:bodyPr rtlCol="0"/>
          <a:lstStyle/>
          <a:p>
            <a:pPr rtl="0"/>
            <a:r>
              <a:rPr lang="es-ES" dirty="0"/>
              <a:t>Líneas de futuro y lecciones aprendidas</a:t>
            </a:r>
          </a:p>
        </p:txBody>
      </p:sp>
      <p:sp>
        <p:nvSpPr>
          <p:cNvPr id="8" name="Marcador de texto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rtlCol="0"/>
          <a:lstStyle/>
          <a:p>
            <a:pPr rtl="0"/>
            <a:r>
              <a:rPr lang="es-ES" dirty="0"/>
              <a:t>Líneas de futuro</a:t>
            </a:r>
          </a:p>
        </p:txBody>
      </p:sp>
      <p:sp>
        <p:nvSpPr>
          <p:cNvPr id="12" name="Marcador de texto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rtlCol="0"/>
          <a:lstStyle/>
          <a:p>
            <a:pPr rtl="0"/>
            <a:r>
              <a:rPr lang="es-ES" dirty="0"/>
              <a:t>Lecciones aprendidas</a:t>
            </a:r>
          </a:p>
        </p:txBody>
      </p:sp>
      <p:sp>
        <p:nvSpPr>
          <p:cNvPr id="13" name="Marcador de contenido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6285994" cy="3515555"/>
          </a:xfrm>
        </p:spPr>
        <p:txBody>
          <a:bodyPr rtlCol="0">
            <a:normAutofit/>
          </a:bodyPr>
          <a:lstStyle/>
          <a:p>
            <a:pPr marL="0" indent="0">
              <a:lnSpc>
                <a:spcPct val="120000"/>
              </a:lnSpc>
              <a:spcAft>
                <a:spcPts val="1000"/>
              </a:spcAft>
              <a:buNone/>
            </a:pPr>
            <a:r>
              <a:rPr lang="es-ES" sz="1800" dirty="0">
                <a:latin typeface="Calibri" panose="020F0502020204030204" pitchFamily="34" charset="0"/>
                <a:ea typeface="Times New Roman" panose="02020603050405020304" pitchFamily="18" charset="0"/>
                <a:cs typeface="Times New Roman" panose="02020603050405020304" pitchFamily="18" charset="0"/>
              </a:rPr>
              <a:t>U</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na vez finalizada la práctica, me doy cuenta de que sé manejar el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framework</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de desarrollo de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frontend</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Vue</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que es otra cosa que antes no había manejado y decidí aprenderlo, además de Neo4J, he aprendido algoritmos de programación para recomendar,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aprovecahar</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la API de Spotify y hasta en mejorado en la forma de pensar el cómo abarcar este tipo de trabajos.</a:t>
            </a:r>
          </a:p>
        </p:txBody>
      </p:sp>
      <p:sp>
        <p:nvSpPr>
          <p:cNvPr id="16" name="Marcador de número de diapositiva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18</a:t>
            </a:fld>
            <a:endParaRPr lang="es-ES"/>
          </a:p>
        </p:txBody>
      </p:sp>
      <p:sp>
        <p:nvSpPr>
          <p:cNvPr id="5" name="Marcador de contenido 4">
            <a:extLst>
              <a:ext uri="{FF2B5EF4-FFF2-40B4-BE49-F238E27FC236}">
                <a16:creationId xmlns:a16="http://schemas.microsoft.com/office/drawing/2014/main" id="{8F851662-1FA7-0A85-2C6B-07F25A712B4F}"/>
              </a:ext>
            </a:extLst>
          </p:cNvPr>
          <p:cNvSpPr>
            <a:spLocks noGrp="1"/>
          </p:cNvSpPr>
          <p:nvPr>
            <p:ph sz="half" idx="2"/>
          </p:nvPr>
        </p:nvSpPr>
        <p:spPr>
          <a:xfrm>
            <a:off x="559476" y="2432304"/>
            <a:ext cx="3563936" cy="2979451"/>
          </a:xfrm>
        </p:spPr>
        <p:txBody>
          <a:bodyPr/>
          <a:lstStyle/>
          <a:p>
            <a:pPr marL="0" indent="0">
              <a:buNone/>
            </a:pP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A los usuarios les encanta que las aplicaciones definan su gusto musical para compartirlo en otras redes como Instagram.</a:t>
            </a:r>
            <a:endParaRPr lang="es-ES" dirty="0">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s-ES" dirty="0">
                <a:latin typeface="Calibri" panose="020F0502020204030204" pitchFamily="34" charset="0"/>
                <a:ea typeface="Times New Roman" panose="02020603050405020304" pitchFamily="18" charset="0"/>
                <a:cs typeface="Times New Roman" panose="02020603050405020304" pitchFamily="18" charset="0"/>
              </a:rPr>
              <a:t>I</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mplementar un servicio de estadísticas en la propia aplicación sería increíble y una apuesta por la que tiraría porque veo una gran oportunidad a explotar.</a:t>
            </a:r>
            <a:endParaRPr lang="es-ES" dirty="0"/>
          </a:p>
        </p:txBody>
      </p:sp>
    </p:spTree>
    <p:extLst>
      <p:ext uri="{BB962C8B-B14F-4D97-AF65-F5344CB8AC3E}">
        <p14:creationId xmlns:p14="http://schemas.microsoft.com/office/powerpoint/2010/main" val="2226136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es-ES" dirty="0"/>
              <a:t>Gracias</a:t>
            </a:r>
          </a:p>
        </p:txBody>
      </p:sp>
      <p:sp>
        <p:nvSpPr>
          <p:cNvPr id="23" name="Subtítulo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es-ES" dirty="0"/>
              <a:t>Diego Furones Mora</a:t>
            </a:r>
          </a:p>
          <a:p>
            <a:pPr rtl="0"/>
            <a:r>
              <a:rPr lang="es-ES" dirty="0">
                <a:hlinkClick r:id="rId2"/>
              </a:rPr>
              <a:t>dfurom00@estudiantes.unileon.es</a:t>
            </a:r>
            <a:endParaRPr lang="es-ES" dirty="0"/>
          </a:p>
          <a:p>
            <a:pPr rtl="0"/>
            <a:r>
              <a:rPr lang="es-ES" sz="2400">
                <a:effectLst/>
                <a:latin typeface="Calibri" panose="020F0502020204030204" pitchFamily="34" charset="0"/>
                <a:ea typeface="Times New Roman" panose="02020603050405020304" pitchFamily="18" charset="0"/>
                <a:cs typeface="Times New Roman" panose="02020603050405020304" pitchFamily="18" charset="0"/>
              </a:rPr>
              <a:t>Sistemas de Información de Gestión y Business Intelligence (SIBI)</a:t>
            </a:r>
            <a:endParaRPr lang="es-E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Marcador de número de diapositiva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19</a:t>
            </a:fld>
            <a:endParaRPr lang="es-ES"/>
          </a:p>
        </p:txBody>
      </p:sp>
      <p:pic>
        <p:nvPicPr>
          <p:cNvPr id="8" name="image1.jpeg" descr="Imagen que contiene Logotipo  Descripción generada automáticamente">
            <a:extLst>
              <a:ext uri="{FF2B5EF4-FFF2-40B4-BE49-F238E27FC236}">
                <a16:creationId xmlns:a16="http://schemas.microsoft.com/office/drawing/2014/main" id="{D958FA3B-22B7-92F5-A084-E5F452256824}"/>
              </a:ext>
            </a:extLst>
          </p:cNvPr>
          <p:cNvPicPr>
            <a:picLocks noGrp="1" noChangeAspect="1"/>
          </p:cNvPicPr>
          <p:nvPr>
            <p:ph type="pic" sz="quarter" idx="15"/>
          </p:nvPr>
        </p:nvPicPr>
        <p:blipFill rotWithShape="1">
          <a:blip r:embed="rId3" cstate="print"/>
          <a:srcRect l="26" r="-145"/>
          <a:stretch/>
        </p:blipFill>
        <p:spPr>
          <a:xfrm>
            <a:off x="8900013" y="4618541"/>
            <a:ext cx="2741124" cy="1345374"/>
          </a:xfrm>
          <a:prstGeom prst="rect">
            <a:avLst/>
          </a:prstGeom>
        </p:spPr>
      </p:pic>
      <p:pic>
        <p:nvPicPr>
          <p:cNvPr id="11" name="image2.png">
            <a:extLst>
              <a:ext uri="{FF2B5EF4-FFF2-40B4-BE49-F238E27FC236}">
                <a16:creationId xmlns:a16="http://schemas.microsoft.com/office/drawing/2014/main" id="{EC703E6C-F69B-ED31-FEE2-54A44F23FE71}"/>
              </a:ext>
            </a:extLst>
          </p:cNvPr>
          <p:cNvPicPr>
            <a:picLocks noGrp="1" noChangeAspect="1"/>
          </p:cNvPicPr>
          <p:nvPr>
            <p:ph type="pic" sz="quarter" idx="16"/>
          </p:nvPr>
        </p:nvPicPr>
        <p:blipFill rotWithShape="1">
          <a:blip r:embed="rId4" cstate="print"/>
          <a:srcRect t="-788" b="-4337"/>
          <a:stretch/>
        </p:blipFill>
        <p:spPr>
          <a:xfrm>
            <a:off x="6203952" y="3030390"/>
            <a:ext cx="2330057" cy="2933525"/>
          </a:xfrm>
          <a:prstGeom prst="rect">
            <a:avLst/>
          </a:prstGeom>
        </p:spPr>
      </p:pic>
    </p:spTree>
    <p:extLst>
      <p:ext uri="{BB962C8B-B14F-4D97-AF65-F5344CB8AC3E}">
        <p14:creationId xmlns:p14="http://schemas.microsoft.com/office/powerpoint/2010/main" val="3247798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550864" y="1828800"/>
            <a:ext cx="3565524" cy="718330"/>
          </a:xfrm>
        </p:spPr>
        <p:txBody>
          <a:bodyPr rtlCol="0"/>
          <a:lstStyle/>
          <a:p>
            <a:pPr rtl="0"/>
            <a:r>
              <a:rPr lang="es-ES" dirty="0"/>
              <a:t>Índice:</a:t>
            </a:r>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584303"/>
          </a:xfrm>
        </p:spPr>
        <p:txBody>
          <a:bodyPr rtlCol="0"/>
          <a:lstStyle/>
          <a:p>
            <a:pPr rtl="0"/>
            <a:r>
              <a:rPr lang="es-ES" dirty="0"/>
              <a:t>Introducción </a:t>
            </a:r>
          </a:p>
          <a:p>
            <a:pPr rtl="0"/>
            <a:r>
              <a:rPr lang="es-ES" dirty="0"/>
              <a:t>Herramientas utilizadas</a:t>
            </a:r>
          </a:p>
          <a:p>
            <a:pPr rtl="0"/>
            <a:r>
              <a:rPr lang="es-ES" dirty="0"/>
              <a:t>Aplicación </a:t>
            </a:r>
            <a:r>
              <a:rPr lang="es-ES" dirty="0" err="1"/>
              <a:t>MusicFactory</a:t>
            </a:r>
            <a:endParaRPr lang="es-ES" dirty="0"/>
          </a:p>
          <a:p>
            <a:r>
              <a:rPr lang="es-ES" dirty="0"/>
              <a:t>Algoritmos</a:t>
            </a:r>
          </a:p>
          <a:p>
            <a:pPr rtl="0"/>
            <a:r>
              <a:rPr lang="es-ES" dirty="0"/>
              <a:t>Ejemplos de uso</a:t>
            </a:r>
          </a:p>
          <a:p>
            <a:pPr rtl="0"/>
            <a:r>
              <a:rPr lang="es-ES" dirty="0"/>
              <a:t>DAFO</a:t>
            </a:r>
          </a:p>
          <a:p>
            <a:pPr rtl="0"/>
            <a:r>
              <a:rPr lang="es-ES" dirty="0"/>
              <a:t>Conclusión</a:t>
            </a:r>
          </a:p>
          <a:p>
            <a:pPr rtl="0"/>
            <a:endParaRPr lang="es-ES"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a:t>2</a:t>
            </a:fld>
            <a:endParaRPr lang="es-ES"/>
          </a:p>
        </p:txBody>
      </p:sp>
      <p:pic>
        <p:nvPicPr>
          <p:cNvPr id="7" name="Marcador de posición de imagen 6" descr="Imagen que contiene lluvia&#10;&#10;Descripción generada automáticamente">
            <a:extLst>
              <a:ext uri="{FF2B5EF4-FFF2-40B4-BE49-F238E27FC236}">
                <a16:creationId xmlns:a16="http://schemas.microsoft.com/office/drawing/2014/main" id="{04341D86-9CD8-4FCE-8EAF-285A3A03DCF8}"/>
              </a:ext>
            </a:extLst>
          </p:cNvPr>
          <p:cNvPicPr>
            <a:picLocks noGrp="1" noChangeAspect="1"/>
          </p:cNvPicPr>
          <p:nvPr>
            <p:ph type="pic" sz="quarter" idx="13"/>
          </p:nvPr>
        </p:nvPicPr>
        <p:blipFill>
          <a:blip r:embed="rId2"/>
          <a:srcRect l="2394" r="2394"/>
          <a:stretch>
            <a:fillRect/>
          </a:stretch>
        </p:blipFill>
        <p:spPr/>
      </p:pic>
      <p:pic>
        <p:nvPicPr>
          <p:cNvPr id="19" name="Marcador de posición de imagen 18" descr="Una caricatura de una persona&#10;&#10;Descripción generada automáticamente con confianza baja">
            <a:extLst>
              <a:ext uri="{FF2B5EF4-FFF2-40B4-BE49-F238E27FC236}">
                <a16:creationId xmlns:a16="http://schemas.microsoft.com/office/drawing/2014/main" id="{BFC0F707-C8B9-E0D7-C4F1-BE20ED146039}"/>
              </a:ext>
            </a:extLst>
          </p:cNvPr>
          <p:cNvPicPr>
            <a:picLocks noGrp="1" noChangeAspect="1"/>
          </p:cNvPicPr>
          <p:nvPr>
            <p:ph type="pic" sz="quarter" idx="15"/>
          </p:nvPr>
        </p:nvPicPr>
        <p:blipFill rotWithShape="1">
          <a:blip r:embed="rId3"/>
          <a:srcRect l="25096" r="8230"/>
          <a:stretch/>
        </p:blipFill>
        <p:spPr>
          <a:xfrm>
            <a:off x="9091612" y="3324733"/>
            <a:ext cx="2936876" cy="2936876"/>
          </a:xfrm>
        </p:spPr>
      </p:pic>
    </p:spTree>
    <p:extLst>
      <p:ext uri="{BB962C8B-B14F-4D97-AF65-F5344CB8AC3E}">
        <p14:creationId xmlns:p14="http://schemas.microsoft.com/office/powerpoint/2010/main" val="2313234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es-ES"/>
              <a:t>Introducción</a:t>
            </a:r>
            <a:endParaRPr lang="es-ES" dirty="0"/>
          </a:p>
        </p:txBody>
      </p:sp>
      <p:pic>
        <p:nvPicPr>
          <p:cNvPr id="25" name="Marcador de posición de imagen 24" descr="Pantalla de Gráfico digital">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a:t>3</a:t>
            </a:fld>
            <a:endParaRPr lang="es-ES"/>
          </a:p>
        </p:txBody>
      </p:sp>
      <p:pic>
        <p:nvPicPr>
          <p:cNvPr id="23" name="Marcador de posición de imagen 22" descr="Una persona dibujando sobre una pizarra">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Marcador de contenido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rtlCol="0">
            <a:normAutofit lnSpcReduction="10000"/>
          </a:bodyPr>
          <a:lstStyle/>
          <a:p>
            <a:pPr marL="0" indent="0">
              <a:lnSpc>
                <a:spcPct val="120000"/>
              </a:lnSpc>
              <a:spcAft>
                <a:spcPts val="1000"/>
              </a:spcAft>
              <a:buNone/>
            </a:pP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La aplicación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MusicFactory</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nace por el deseo de descubrir música nueva que nos invade a todos cuando encontramos un nuevo artista, género o álbum y nos enganchamos tanto a ello que queremos más y más hasta que está tan explotado que pasamos a algo nuevo y diferente, cerrando un nuevo ciclo más.</a:t>
            </a:r>
          </a:p>
        </p:txBody>
      </p:sp>
      <p:pic>
        <p:nvPicPr>
          <p:cNvPr id="8" name="Marcador de posición de imagen 7" descr="Un par de personas con instrumentos musicales y micrófonos en un escenario&#10;&#10;Descripción generada automáticamente con confianza baja">
            <a:extLst>
              <a:ext uri="{FF2B5EF4-FFF2-40B4-BE49-F238E27FC236}">
                <a16:creationId xmlns:a16="http://schemas.microsoft.com/office/drawing/2014/main" id="{7FCE97F7-86CC-FD3A-A951-5CFB6DEF4738}"/>
              </a:ext>
            </a:extLst>
          </p:cNvPr>
          <p:cNvPicPr>
            <a:picLocks noGrp="1" noChangeAspect="1"/>
          </p:cNvPicPr>
          <p:nvPr>
            <p:ph type="pic" sz="quarter" idx="13"/>
          </p:nvPr>
        </p:nvPicPr>
        <p:blipFill>
          <a:blip r:embed="rId5"/>
          <a:srcRect l="23040" r="23040"/>
          <a:stretch>
            <a:fillRect/>
          </a:stretch>
        </p:blipFill>
        <p:spPr/>
      </p:pic>
      <p:pic>
        <p:nvPicPr>
          <p:cNvPr id="14" name="Marcador de posición de imagen 13" descr="Imagen que contiene interior, reloj, tabla, colgando&#10;&#10;Descripción generada automáticamente">
            <a:extLst>
              <a:ext uri="{FF2B5EF4-FFF2-40B4-BE49-F238E27FC236}">
                <a16:creationId xmlns:a16="http://schemas.microsoft.com/office/drawing/2014/main" id="{2C42E30A-C1FB-25FB-A645-E3F9A59B5B0C}"/>
              </a:ext>
            </a:extLst>
          </p:cNvPr>
          <p:cNvPicPr>
            <a:picLocks noGrp="1" noChangeAspect="1"/>
          </p:cNvPicPr>
          <p:nvPr>
            <p:ph type="pic" sz="quarter" idx="14"/>
          </p:nvPr>
        </p:nvPicPr>
        <p:blipFill>
          <a:blip r:embed="rId6"/>
          <a:srcRect l="23261" r="23261"/>
          <a:stretch>
            <a:fillRect/>
          </a:stretch>
        </p:blipFill>
        <p:spPr/>
      </p:pic>
    </p:spTree>
    <p:extLst>
      <p:ext uri="{BB962C8B-B14F-4D97-AF65-F5344CB8AC3E}">
        <p14:creationId xmlns:p14="http://schemas.microsoft.com/office/powerpoint/2010/main" val="2158886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822325"/>
          </a:xfrm>
        </p:spPr>
        <p:txBody>
          <a:bodyPr rtlCol="0"/>
          <a:lstStyle/>
          <a:p>
            <a:pPr rtl="0"/>
            <a:r>
              <a:rPr lang="es-ES"/>
              <a:t>Gráfico</a:t>
            </a:r>
          </a:p>
        </p:txBody>
      </p:sp>
      <p:graphicFrame>
        <p:nvGraphicFramePr>
          <p:cNvPr id="11" name="Marcador de contenido 10" descr="Marcador de gráfico de barras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2312999331"/>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4" name="Marcador de fecha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rtlCol="0"/>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rtlCol="0"/>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4</a:t>
            </a:fld>
            <a:endParaRPr lang="es-ES"/>
          </a:p>
        </p:txBody>
      </p:sp>
    </p:spTree>
    <p:extLst>
      <p:ext uri="{BB962C8B-B14F-4D97-AF65-F5344CB8AC3E}">
        <p14:creationId xmlns:p14="http://schemas.microsoft.com/office/powerpoint/2010/main" val="3740286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orma libre: Forma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6" name="E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40" name="Grupo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orma libre: Forma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2" name="Forma libre: Forma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solidFill>
                  <a:schemeClr val="tx1"/>
                </a:solidFill>
              </a:endParaRPr>
            </a:p>
          </p:txBody>
        </p:sp>
        <p:sp>
          <p:nvSpPr>
            <p:cNvPr id="43" name="E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4" name="E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useBgFill="1">
        <p:nvSpPr>
          <p:cNvPr id="46" name="Rectángulo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8" name="Marcador de posición de imagen 7" descr="Fondo digital de puntos de datos">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ángulo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50" name="Rectángulo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Título 14">
            <a:extLst>
              <a:ext uri="{FF2B5EF4-FFF2-40B4-BE49-F238E27FC236}">
                <a16:creationId xmlns:a16="http://schemas.microsoft.com/office/drawing/2014/main" id="{40F1DF5B-353A-4270-8C10-6A1509441174}"/>
              </a:ext>
            </a:extLst>
          </p:cNvPr>
          <p:cNvSpPr>
            <a:spLocks noGrp="1"/>
          </p:cNvSpPr>
          <p:nvPr>
            <p:ph type="ctrTitle"/>
          </p:nvPr>
        </p:nvSpPr>
        <p:spPr>
          <a:xfrm>
            <a:off x="550862" y="549275"/>
            <a:ext cx="5905922" cy="2986234"/>
          </a:xfrm>
        </p:spPr>
        <p:txBody>
          <a:bodyPr vert="horz" wrap="square" lIns="0" tIns="0" rIns="0" bIns="0" rtlCol="0" anchor="b" anchorCtr="0">
            <a:normAutofit/>
          </a:bodyPr>
          <a:lstStyle/>
          <a:p>
            <a:pPr rtl="0">
              <a:lnSpc>
                <a:spcPct val="100000"/>
              </a:lnSpc>
            </a:pPr>
            <a:r>
              <a:rPr lang="es-ES" sz="6400" kern="1200" dirty="0">
                <a:solidFill>
                  <a:schemeClr val="tx1"/>
                </a:solidFill>
                <a:latin typeface="+mj-lt"/>
                <a:ea typeface="+mj-ea"/>
                <a:cs typeface="+mj-cs"/>
              </a:rPr>
              <a:t>Herramientas utilizadas</a:t>
            </a:r>
          </a:p>
        </p:txBody>
      </p:sp>
      <p:sp>
        <p:nvSpPr>
          <p:cNvPr id="4" name="Marcador de número de diapositiva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es-ES" smtClean="0"/>
              <a:t>5</a:t>
            </a:fld>
            <a:endParaRPr lang="es-E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orma libre: Forma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7" name="E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7" name="Título 6">
            <a:extLst>
              <a:ext uri="{FF2B5EF4-FFF2-40B4-BE49-F238E27FC236}">
                <a16:creationId xmlns:a16="http://schemas.microsoft.com/office/drawing/2014/main" id="{4B18D636-CC10-4B1E-AA38-419DCCF2D9C9}"/>
              </a:ext>
            </a:extLst>
          </p:cNvPr>
          <p:cNvSpPr>
            <a:spLocks noGrp="1"/>
          </p:cNvSpPr>
          <p:nvPr>
            <p:ph type="title"/>
          </p:nvPr>
        </p:nvSpPr>
        <p:spPr>
          <a:xfrm>
            <a:off x="550863" y="549275"/>
            <a:ext cx="5429114" cy="617813"/>
          </a:xfrm>
        </p:spPr>
        <p:txBody>
          <a:bodyPr rtlCol="0">
            <a:normAutofit/>
          </a:bodyPr>
          <a:lstStyle/>
          <a:p>
            <a:pPr rtl="0"/>
            <a:r>
              <a:rPr lang="es-ES" sz="4000" dirty="0"/>
              <a:t>Herramientas utilizadas </a:t>
            </a:r>
          </a:p>
        </p:txBody>
      </p:sp>
      <p:sp>
        <p:nvSpPr>
          <p:cNvPr id="9" name="Marcador de texto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rtlCol="0"/>
          <a:lstStyle/>
          <a:p>
            <a:pPr rtl="0"/>
            <a:r>
              <a:rPr lang="es-ES" dirty="0" err="1"/>
              <a:t>Frontend</a:t>
            </a:r>
            <a:endParaRPr lang="es-ES" dirty="0"/>
          </a:p>
        </p:txBody>
      </p:sp>
      <p:sp>
        <p:nvSpPr>
          <p:cNvPr id="10" name="Marcador de contenido 9">
            <a:extLst>
              <a:ext uri="{FF2B5EF4-FFF2-40B4-BE49-F238E27FC236}">
                <a16:creationId xmlns:a16="http://schemas.microsoft.com/office/drawing/2014/main" id="{1DB251F7-EBE7-46AC-A920-FFE2C5AF68EA}"/>
              </a:ext>
            </a:extLst>
          </p:cNvPr>
          <p:cNvSpPr>
            <a:spLocks noGrp="1"/>
          </p:cNvSpPr>
          <p:nvPr>
            <p:ph sz="half" idx="2"/>
          </p:nvPr>
        </p:nvSpPr>
        <p:spPr>
          <a:xfrm>
            <a:off x="550863" y="2427371"/>
            <a:ext cx="5429114" cy="1771406"/>
          </a:xfrm>
        </p:spPr>
        <p:txBody>
          <a:bodyPr rtlCol="0"/>
          <a:lstStyle/>
          <a:p>
            <a:pPr rtl="0"/>
            <a:r>
              <a:rPr lang="es-ES" dirty="0"/>
              <a:t>Vue.js</a:t>
            </a:r>
          </a:p>
          <a:p>
            <a:pPr rtl="0"/>
            <a:r>
              <a:rPr lang="es-ES" dirty="0" err="1"/>
              <a:t>Vuetify</a:t>
            </a:r>
            <a:endParaRPr lang="es-ES" dirty="0"/>
          </a:p>
          <a:p>
            <a:pPr rtl="0"/>
            <a:r>
              <a:rPr lang="es-ES" dirty="0"/>
              <a:t>Axios</a:t>
            </a:r>
          </a:p>
        </p:txBody>
      </p:sp>
      <p:sp>
        <p:nvSpPr>
          <p:cNvPr id="11" name="Marcador de texto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rtlCol="0"/>
          <a:lstStyle/>
          <a:p>
            <a:pPr rtl="0"/>
            <a:r>
              <a:rPr lang="es-ES" dirty="0" err="1"/>
              <a:t>backend</a:t>
            </a:r>
            <a:endParaRPr lang="es-ES" dirty="0"/>
          </a:p>
        </p:txBody>
      </p:sp>
      <p:sp>
        <p:nvSpPr>
          <p:cNvPr id="12" name="Marcador de contenido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1"/>
            <a:ext cx="5436391" cy="1164272"/>
          </a:xfrm>
        </p:spPr>
        <p:txBody>
          <a:bodyPr rtlCol="0"/>
          <a:lstStyle/>
          <a:p>
            <a:pPr rtl="0"/>
            <a:r>
              <a:rPr lang="es-ES" dirty="0"/>
              <a:t>Express.js</a:t>
            </a:r>
          </a:p>
          <a:p>
            <a:pPr rtl="0"/>
            <a:r>
              <a:rPr lang="es-ES" dirty="0"/>
              <a:t>Neo4j Driver</a:t>
            </a:r>
          </a:p>
          <a:p>
            <a:pPr rtl="0"/>
            <a:endParaRPr lang="es-ES" dirty="0"/>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6</a:t>
            </a:fld>
            <a:endParaRPr lang="es-ES"/>
          </a:p>
        </p:txBody>
      </p:sp>
      <p:sp>
        <p:nvSpPr>
          <p:cNvPr id="22" name="Forma libre: Forma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pic>
        <p:nvPicPr>
          <p:cNvPr id="2" name="Imagen 1" descr="Node.js + Express | A Beginners Guide. Write your first Node.js server app  in 10 mins | Medium">
            <a:extLst>
              <a:ext uri="{FF2B5EF4-FFF2-40B4-BE49-F238E27FC236}">
                <a16:creationId xmlns:a16="http://schemas.microsoft.com/office/drawing/2014/main" id="{B65558A8-DBB4-E115-2E83-508C845CA8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2023" y="3702207"/>
            <a:ext cx="3074670" cy="2171700"/>
          </a:xfrm>
          <a:prstGeom prst="rect">
            <a:avLst/>
          </a:prstGeom>
          <a:noFill/>
          <a:ln>
            <a:noFill/>
          </a:ln>
        </p:spPr>
      </p:pic>
      <p:pic>
        <p:nvPicPr>
          <p:cNvPr id="3" name="Imagen 2" descr="Qué es Vue? - Javascript en español - Lenguaje JS">
            <a:extLst>
              <a:ext uri="{FF2B5EF4-FFF2-40B4-BE49-F238E27FC236}">
                <a16:creationId xmlns:a16="http://schemas.microsoft.com/office/drawing/2014/main" id="{B664128E-50A5-5959-9641-25FDF4C6CB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175" y="4198777"/>
            <a:ext cx="4038600" cy="1675130"/>
          </a:xfrm>
          <a:prstGeom prst="rect">
            <a:avLst/>
          </a:prstGeom>
          <a:noFill/>
          <a:ln>
            <a:noFill/>
          </a:ln>
        </p:spPr>
      </p:pic>
    </p:spTree>
    <p:extLst>
      <p:ext uri="{BB962C8B-B14F-4D97-AF65-F5344CB8AC3E}">
        <p14:creationId xmlns:p14="http://schemas.microsoft.com/office/powerpoint/2010/main" val="3891345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Fondo digital de puntos de datos">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ítulo 14">
            <a:extLst>
              <a:ext uri="{FF2B5EF4-FFF2-40B4-BE49-F238E27FC236}">
                <a16:creationId xmlns:a16="http://schemas.microsoft.com/office/drawing/2014/main" id="{40F1DF5B-353A-4270-8C10-6A1509441174}"/>
              </a:ext>
            </a:extLst>
          </p:cNvPr>
          <p:cNvSpPr>
            <a:spLocks noGrp="1"/>
          </p:cNvSpPr>
          <p:nvPr>
            <p:ph type="ctrTitle"/>
          </p:nvPr>
        </p:nvSpPr>
        <p:spPr>
          <a:xfrm>
            <a:off x="550862" y="549275"/>
            <a:ext cx="5905922" cy="2986234"/>
          </a:xfrm>
        </p:spPr>
        <p:txBody>
          <a:bodyPr vert="horz" wrap="square" lIns="0" tIns="0" rIns="0" bIns="0" rtlCol="0" anchor="b" anchorCtr="0">
            <a:normAutofit/>
          </a:bodyPr>
          <a:lstStyle/>
          <a:p>
            <a:pPr rtl="0">
              <a:lnSpc>
                <a:spcPct val="100000"/>
              </a:lnSpc>
            </a:pPr>
            <a:r>
              <a:rPr lang="es-ES" sz="6400" kern="1200" dirty="0">
                <a:solidFill>
                  <a:schemeClr val="tx1"/>
                </a:solidFill>
                <a:latin typeface="+mj-lt"/>
                <a:ea typeface="+mj-ea"/>
                <a:cs typeface="+mj-cs"/>
              </a:rPr>
              <a:t>Aplicación</a:t>
            </a:r>
          </a:p>
        </p:txBody>
      </p:sp>
      <p:sp>
        <p:nvSpPr>
          <p:cNvPr id="4" name="Marcador de número de diapositiva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es-ES" smtClean="0"/>
              <a:t>7</a:t>
            </a:fld>
            <a:endParaRPr lang="es-ES"/>
          </a:p>
        </p:txBody>
      </p:sp>
    </p:spTree>
    <p:extLst>
      <p:ext uri="{BB962C8B-B14F-4D97-AF65-F5344CB8AC3E}">
        <p14:creationId xmlns:p14="http://schemas.microsoft.com/office/powerpoint/2010/main" val="884221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es-ES" dirty="0" err="1"/>
              <a:t>MusicFactory</a:t>
            </a:r>
            <a:endParaRPr lang="es-ES" dirty="0"/>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8</a:t>
            </a:fld>
            <a:endParaRPr lang="es-ES"/>
          </a:p>
        </p:txBody>
      </p:sp>
      <p:pic>
        <p:nvPicPr>
          <p:cNvPr id="23" name="Marcador de posición de imagen 22" descr="Una persona dibujando sobre una pizarra">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808" y="0"/>
            <a:ext cx="3054096" cy="3776472"/>
          </a:xfrm>
        </p:spPr>
      </p:pic>
      <p:pic>
        <p:nvPicPr>
          <p:cNvPr id="19" name="Marcador de posición de imagen 18" descr="Un par de personas con instrumentos musicales y micrófonos en un escenario&#10;&#10;Descripción generada automáticamente con confianza baja">
            <a:extLst>
              <a:ext uri="{FF2B5EF4-FFF2-40B4-BE49-F238E27FC236}">
                <a16:creationId xmlns:a16="http://schemas.microsoft.com/office/drawing/2014/main" id="{732A5D0A-5E04-9195-7C20-27C9144B5C12}"/>
              </a:ext>
            </a:extLst>
          </p:cNvPr>
          <p:cNvPicPr>
            <a:picLocks noGrp="1" noChangeAspect="1"/>
          </p:cNvPicPr>
          <p:nvPr>
            <p:ph type="pic" sz="quarter" idx="13"/>
          </p:nvPr>
        </p:nvPicPr>
        <p:blipFill>
          <a:blip r:embed="rId4"/>
          <a:srcRect l="23040" r="23040"/>
          <a:stretch>
            <a:fillRect/>
          </a:stretch>
        </p:blipFill>
        <p:spPr/>
      </p:pic>
      <p:pic>
        <p:nvPicPr>
          <p:cNvPr id="22" name="Marcador de posición de imagen 21" descr="Imagen que contiene interior, reloj, tabla, colgando&#10;&#10;Descripción generada automáticamente">
            <a:extLst>
              <a:ext uri="{FF2B5EF4-FFF2-40B4-BE49-F238E27FC236}">
                <a16:creationId xmlns:a16="http://schemas.microsoft.com/office/drawing/2014/main" id="{811DC0D1-C63B-625D-7848-D5CE0F19DADC}"/>
              </a:ext>
            </a:extLst>
          </p:cNvPr>
          <p:cNvPicPr>
            <a:picLocks noGrp="1" noChangeAspect="1"/>
          </p:cNvPicPr>
          <p:nvPr>
            <p:ph type="pic" sz="quarter" idx="14"/>
          </p:nvPr>
        </p:nvPicPr>
        <p:blipFill>
          <a:blip r:embed="rId5"/>
          <a:srcRect l="23261" r="23261"/>
          <a:stretch>
            <a:fillRect/>
          </a:stretch>
        </p:blipFill>
        <p:spPr/>
      </p:pic>
      <p:pic>
        <p:nvPicPr>
          <p:cNvPr id="24" name="Marcador de posición de imagen 22" descr="Una persona dibujando sobre una pizarra">
            <a:extLst>
              <a:ext uri="{FF2B5EF4-FFF2-40B4-BE49-F238E27FC236}">
                <a16:creationId xmlns:a16="http://schemas.microsoft.com/office/drawing/2014/main" id="{8D59F125-4D87-6001-8DA8-E20FB7E3634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300" y="0"/>
            <a:ext cx="3054350" cy="3776663"/>
          </a:xfrm>
        </p:spPr>
      </p:pic>
      <p:pic>
        <p:nvPicPr>
          <p:cNvPr id="26" name="Marcador de posición de imagen 24" descr="Pantalla de Gráfico digital">
            <a:extLst>
              <a:ext uri="{FF2B5EF4-FFF2-40B4-BE49-F238E27FC236}">
                <a16:creationId xmlns:a16="http://schemas.microsoft.com/office/drawing/2014/main" id="{2F6C3AFE-5420-7F5D-8949-D845E84EC6F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t="42" b="42"/>
          <a:stretch/>
        </p:blipFill>
        <p:spPr>
          <a:xfrm>
            <a:off x="9137650" y="0"/>
            <a:ext cx="3054350" cy="3776663"/>
          </a:xfrm>
        </p:spPr>
      </p:pic>
    </p:spTree>
    <p:extLst>
      <p:ext uri="{BB962C8B-B14F-4D97-AF65-F5344CB8AC3E}">
        <p14:creationId xmlns:p14="http://schemas.microsoft.com/office/powerpoint/2010/main" val="1275710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755650"/>
          </a:xfrm>
        </p:spPr>
        <p:txBody>
          <a:bodyPr rtlCol="0"/>
          <a:lstStyle/>
          <a:p>
            <a:pPr rtl="0"/>
            <a:r>
              <a:rPr lang="es-ES" dirty="0" err="1"/>
              <a:t>MusicFactory</a:t>
            </a:r>
            <a:endParaRPr lang="es-ES" dirty="0"/>
          </a:p>
        </p:txBody>
      </p:sp>
      <p:sp>
        <p:nvSpPr>
          <p:cNvPr id="8" name="Marcador de texto 7">
            <a:extLst>
              <a:ext uri="{FF2B5EF4-FFF2-40B4-BE49-F238E27FC236}">
                <a16:creationId xmlns:a16="http://schemas.microsoft.com/office/drawing/2014/main" id="{ABA415A0-3B77-43FB-A408-5F1DA4B0AAFA}"/>
              </a:ext>
            </a:extLst>
          </p:cNvPr>
          <p:cNvSpPr>
            <a:spLocks noGrp="1"/>
          </p:cNvSpPr>
          <p:nvPr>
            <p:ph type="body" idx="1"/>
          </p:nvPr>
        </p:nvSpPr>
        <p:spPr>
          <a:xfrm>
            <a:off x="550862" y="1540875"/>
            <a:ext cx="3563936" cy="535354"/>
          </a:xfrm>
        </p:spPr>
        <p:txBody>
          <a:bodyPr rtlCol="0"/>
          <a:lstStyle/>
          <a:p>
            <a:pPr rtl="0"/>
            <a:r>
              <a:rPr lang="es-ES" dirty="0"/>
              <a:t>Funciones</a:t>
            </a:r>
          </a:p>
        </p:txBody>
      </p:sp>
      <p:sp>
        <p:nvSpPr>
          <p:cNvPr id="9" name="Marcador de contenido 8">
            <a:extLst>
              <a:ext uri="{FF2B5EF4-FFF2-40B4-BE49-F238E27FC236}">
                <a16:creationId xmlns:a16="http://schemas.microsoft.com/office/drawing/2014/main" id="{8598ECEC-4413-4244-8F21-0076EC511806}"/>
              </a:ext>
            </a:extLst>
          </p:cNvPr>
          <p:cNvSpPr>
            <a:spLocks noGrp="1"/>
          </p:cNvSpPr>
          <p:nvPr>
            <p:ph sz="half" idx="2"/>
          </p:nvPr>
        </p:nvSpPr>
        <p:spPr>
          <a:xfrm>
            <a:off x="559475" y="2432304"/>
            <a:ext cx="10994349" cy="3120771"/>
          </a:xfrm>
        </p:spPr>
        <p:txBody>
          <a:bodyPr rtlCol="0">
            <a:normAutofit/>
          </a:bodyPr>
          <a:lstStyle/>
          <a:p>
            <a:pPr lvl="0" rtl="0"/>
            <a:r>
              <a:rPr lang="es-ES" sz="1700" dirty="0"/>
              <a:t>Buscar música nueva mediante filtros y búsquedas.</a:t>
            </a:r>
          </a:p>
          <a:p>
            <a:pPr lvl="0" rtl="0"/>
            <a:r>
              <a:rPr lang="es-ES" sz="1700" dirty="0"/>
              <a:t>Ordenar esa música en función de tu estado de ánimo en ese momento.</a:t>
            </a:r>
          </a:p>
          <a:p>
            <a:pPr lvl="0" rtl="0"/>
            <a:r>
              <a:rPr lang="es-ES" sz="1700" dirty="0"/>
              <a:t>Generar recomendaciones en torno a tus gustos.</a:t>
            </a:r>
          </a:p>
          <a:p>
            <a:pPr rtl="0"/>
            <a:r>
              <a:rPr lang="es-ES" sz="1700" dirty="0"/>
              <a:t>Una lista de canciones favoritas y odiadas con posibilidad de escucharlas en el momento e incluso acceder a su Spotify.</a:t>
            </a:r>
          </a:p>
          <a:p>
            <a:pPr rtl="0"/>
            <a:r>
              <a:rPr lang="es-ES" sz="1700" dirty="0"/>
              <a:t>Recomendación de álbumes populares del momento.</a:t>
            </a:r>
          </a:p>
          <a:p>
            <a:pPr rtl="0"/>
            <a:r>
              <a:rPr lang="es-ES" sz="1700" dirty="0"/>
              <a:t>Una interfaz fácil y clara de utilizar.</a:t>
            </a:r>
          </a:p>
          <a:p>
            <a:pPr lvl="0" rtl="0"/>
            <a:endParaRPr lang="es-ES" sz="1700" dirty="0"/>
          </a:p>
          <a:p>
            <a:pPr rtl="0"/>
            <a:endParaRPr lang="es-ES" sz="1600" dirty="0"/>
          </a:p>
        </p:txBody>
      </p:sp>
      <p:sp>
        <p:nvSpPr>
          <p:cNvPr id="16" name="Marcador de número de diapositiva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9</a:t>
            </a:fld>
            <a:endParaRPr lang="es-ES"/>
          </a:p>
        </p:txBody>
      </p:sp>
    </p:spTree>
    <p:extLst>
      <p:ext uri="{BB962C8B-B14F-4D97-AF65-F5344CB8AC3E}">
        <p14:creationId xmlns:p14="http://schemas.microsoft.com/office/powerpoint/2010/main" val="171969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867.tgt.Office_50301375_TF33713516_Win32_OJ112196127" id="{F9082FAB-B260-427D-84E8-28A2C83CAFF9}" vid="{CFEC27F7-7A35-4744-B58C-557A3196B8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{156A59E5-95FE-4FF4-86DC-9A64D98C8558}tf33713516_win32</Template>
  <TotalTime>2465</TotalTime>
  <Words>792</Words>
  <Application>Microsoft Office PowerPoint</Application>
  <PresentationFormat>Panorámica</PresentationFormat>
  <Paragraphs>114</Paragraphs>
  <Slides>19</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Gill Sans MT</vt:lpstr>
      <vt:lpstr>Walbaum Display</vt:lpstr>
      <vt:lpstr>3DFloatVTI</vt:lpstr>
      <vt:lpstr>MusicFactory</vt:lpstr>
      <vt:lpstr>Índice:</vt:lpstr>
      <vt:lpstr>Introducción</vt:lpstr>
      <vt:lpstr>Gráfico</vt:lpstr>
      <vt:lpstr>Herramientas utilizadas</vt:lpstr>
      <vt:lpstr>Herramientas utilizadas </vt:lpstr>
      <vt:lpstr>Aplicación</vt:lpstr>
      <vt:lpstr>MusicFactory</vt:lpstr>
      <vt:lpstr>MusicFactory</vt:lpstr>
      <vt:lpstr>MusicFactory</vt:lpstr>
      <vt:lpstr>Algoritmos</vt:lpstr>
      <vt:lpstr>Algoritmos</vt:lpstr>
      <vt:lpstr>Ejemplos de uso</vt:lpstr>
      <vt:lpstr>Ejemplo: Filtrado de canciones por género Reguetón</vt:lpstr>
      <vt:lpstr>Ejemplo: Usuario con gustos de Rap.</vt:lpstr>
      <vt:lpstr>Análisis DAFO</vt:lpstr>
      <vt:lpstr>Líneas de futuro y lecciones aprendidas</vt:lpstr>
      <vt:lpstr>Líneas de futuro y lecciones aprendidas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MusicFactory</dc:title>
  <dc:creator>Diego Furones Mora</dc:creator>
  <cp:lastModifiedBy>Diego Furones Mora</cp:lastModifiedBy>
  <cp:revision>2</cp:revision>
  <dcterms:created xsi:type="dcterms:W3CDTF">2022-12-24T18:04:45Z</dcterms:created>
  <dcterms:modified xsi:type="dcterms:W3CDTF">2022-12-26T11:10:15Z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